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77" r:id="rId1"/>
    <p:sldMasterId id="2147483666" r:id="rId2"/>
  </p:sldMasterIdLst>
  <p:notesMasterIdLst>
    <p:notesMasterId r:id="rId154"/>
  </p:notesMasterIdLst>
  <p:handoutMasterIdLst>
    <p:handoutMasterId r:id="rId155"/>
  </p:handoutMasterIdLst>
  <p:sldIdLst>
    <p:sldId id="339" r:id="rId3"/>
    <p:sldId id="542" r:id="rId4"/>
    <p:sldId id="543" r:id="rId5"/>
    <p:sldId id="544" r:id="rId6"/>
    <p:sldId id="545" r:id="rId7"/>
    <p:sldId id="546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555" r:id="rId17"/>
    <p:sldId id="556" r:id="rId18"/>
    <p:sldId id="557" r:id="rId19"/>
    <p:sldId id="558" r:id="rId20"/>
    <p:sldId id="559" r:id="rId21"/>
    <p:sldId id="560" r:id="rId22"/>
    <p:sldId id="561" r:id="rId23"/>
    <p:sldId id="569" r:id="rId24"/>
    <p:sldId id="570" r:id="rId25"/>
    <p:sldId id="571" r:id="rId26"/>
    <p:sldId id="572" r:id="rId27"/>
    <p:sldId id="573" r:id="rId28"/>
    <p:sldId id="574" r:id="rId29"/>
    <p:sldId id="575" r:id="rId30"/>
    <p:sldId id="562" r:id="rId31"/>
    <p:sldId id="563" r:id="rId32"/>
    <p:sldId id="564" r:id="rId33"/>
    <p:sldId id="565" r:id="rId34"/>
    <p:sldId id="576" r:id="rId35"/>
    <p:sldId id="577" r:id="rId36"/>
    <p:sldId id="578" r:id="rId37"/>
    <p:sldId id="579" r:id="rId38"/>
    <p:sldId id="580" r:id="rId39"/>
    <p:sldId id="581" r:id="rId40"/>
    <p:sldId id="582" r:id="rId41"/>
    <p:sldId id="566" r:id="rId42"/>
    <p:sldId id="567" r:id="rId43"/>
    <p:sldId id="386" r:id="rId44"/>
    <p:sldId id="390" r:id="rId45"/>
    <p:sldId id="519" r:id="rId46"/>
    <p:sldId id="510" r:id="rId47"/>
    <p:sldId id="512" r:id="rId48"/>
    <p:sldId id="513" r:id="rId49"/>
    <p:sldId id="514" r:id="rId50"/>
    <p:sldId id="515" r:id="rId51"/>
    <p:sldId id="516" r:id="rId52"/>
    <p:sldId id="391" r:id="rId53"/>
    <p:sldId id="392" r:id="rId54"/>
    <p:sldId id="508" r:id="rId55"/>
    <p:sldId id="394" r:id="rId56"/>
    <p:sldId id="509" r:id="rId57"/>
    <p:sldId id="393" r:id="rId58"/>
    <p:sldId id="481" r:id="rId59"/>
    <p:sldId id="518" r:id="rId60"/>
    <p:sldId id="517" r:id="rId61"/>
    <p:sldId id="483" r:id="rId62"/>
    <p:sldId id="484" r:id="rId63"/>
    <p:sldId id="485" r:id="rId64"/>
    <p:sldId id="486" r:id="rId65"/>
    <p:sldId id="490" r:id="rId66"/>
    <p:sldId id="487" r:id="rId67"/>
    <p:sldId id="488" r:id="rId68"/>
    <p:sldId id="489" r:id="rId69"/>
    <p:sldId id="395" r:id="rId70"/>
    <p:sldId id="396" r:id="rId71"/>
    <p:sldId id="397" r:id="rId72"/>
    <p:sldId id="402" r:id="rId73"/>
    <p:sldId id="399" r:id="rId74"/>
    <p:sldId id="511" r:id="rId75"/>
    <p:sldId id="401" r:id="rId76"/>
    <p:sldId id="400" r:id="rId77"/>
    <p:sldId id="403" r:id="rId78"/>
    <p:sldId id="405" r:id="rId79"/>
    <p:sldId id="404" r:id="rId80"/>
    <p:sldId id="406" r:id="rId81"/>
    <p:sldId id="533" r:id="rId82"/>
    <p:sldId id="535" r:id="rId83"/>
    <p:sldId id="536" r:id="rId84"/>
    <p:sldId id="537" r:id="rId85"/>
    <p:sldId id="538" r:id="rId86"/>
    <p:sldId id="539" r:id="rId87"/>
    <p:sldId id="540" r:id="rId88"/>
    <p:sldId id="541" r:id="rId89"/>
    <p:sldId id="534" r:id="rId90"/>
    <p:sldId id="407" r:id="rId91"/>
    <p:sldId id="408" r:id="rId92"/>
    <p:sldId id="499" r:id="rId93"/>
    <p:sldId id="500" r:id="rId94"/>
    <p:sldId id="501" r:id="rId95"/>
    <p:sldId id="502" r:id="rId96"/>
    <p:sldId id="503" r:id="rId97"/>
    <p:sldId id="504" r:id="rId98"/>
    <p:sldId id="505" r:id="rId99"/>
    <p:sldId id="409" r:id="rId100"/>
    <p:sldId id="410" r:id="rId101"/>
    <p:sldId id="493" r:id="rId102"/>
    <p:sldId id="494" r:id="rId103"/>
    <p:sldId id="495" r:id="rId104"/>
    <p:sldId id="496" r:id="rId105"/>
    <p:sldId id="497" r:id="rId106"/>
    <p:sldId id="498" r:id="rId107"/>
    <p:sldId id="411" r:id="rId108"/>
    <p:sldId id="412" r:id="rId109"/>
    <p:sldId id="413" r:id="rId110"/>
    <p:sldId id="415" r:id="rId111"/>
    <p:sldId id="520" r:id="rId112"/>
    <p:sldId id="521" r:id="rId113"/>
    <p:sldId id="522" r:id="rId114"/>
    <p:sldId id="524" r:id="rId115"/>
    <p:sldId id="416" r:id="rId116"/>
    <p:sldId id="417" r:id="rId117"/>
    <p:sldId id="428" r:id="rId118"/>
    <p:sldId id="431" r:id="rId119"/>
    <p:sldId id="427" r:id="rId120"/>
    <p:sldId id="418" r:id="rId121"/>
    <p:sldId id="419" r:id="rId122"/>
    <p:sldId id="420" r:id="rId123"/>
    <p:sldId id="421" r:id="rId124"/>
    <p:sldId id="526" r:id="rId125"/>
    <p:sldId id="527" r:id="rId126"/>
    <p:sldId id="422" r:id="rId127"/>
    <p:sldId id="423" r:id="rId128"/>
    <p:sldId id="424" r:id="rId129"/>
    <p:sldId id="425" r:id="rId130"/>
    <p:sldId id="426" r:id="rId131"/>
    <p:sldId id="429" r:id="rId132"/>
    <p:sldId id="451" r:id="rId133"/>
    <p:sldId id="452" r:id="rId134"/>
    <p:sldId id="453" r:id="rId135"/>
    <p:sldId id="528" r:id="rId136"/>
    <p:sldId id="529" r:id="rId137"/>
    <p:sldId id="506" r:id="rId138"/>
    <p:sldId id="530" r:id="rId139"/>
    <p:sldId id="432" r:id="rId140"/>
    <p:sldId id="433" r:id="rId141"/>
    <p:sldId id="435" r:id="rId142"/>
    <p:sldId id="434" r:id="rId143"/>
    <p:sldId id="436" r:id="rId144"/>
    <p:sldId id="531" r:id="rId145"/>
    <p:sldId id="532" r:id="rId146"/>
    <p:sldId id="437" r:id="rId147"/>
    <p:sldId id="439" r:id="rId148"/>
    <p:sldId id="438" r:id="rId149"/>
    <p:sldId id="440" r:id="rId150"/>
    <p:sldId id="441" r:id="rId151"/>
    <p:sldId id="443" r:id="rId152"/>
    <p:sldId id="361" r:id="rId153"/>
  </p:sldIdLst>
  <p:sldSz cx="12169775" cy="6840538"/>
  <p:notesSz cx="6864350" cy="9994900"/>
  <p:defaultTextStyle>
    <a:defPPr>
      <a:defRPr lang="pt-BR"/>
    </a:defPPr>
    <a:lvl1pPr marL="0" algn="l" defTabSz="4566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32" algn="l" defTabSz="4566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261" algn="l" defTabSz="4566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893" algn="l" defTabSz="4566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523" algn="l" defTabSz="4566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154" algn="l" defTabSz="4566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784" algn="l" defTabSz="4566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415" algn="l" defTabSz="4566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047" algn="l" defTabSz="4566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5">
          <p15:clr>
            <a:srgbClr val="A4A3A4"/>
          </p15:clr>
        </p15:guide>
        <p15:guide id="2" pos="383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49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2"/>
    <a:srgbClr val="BFBFBF"/>
    <a:srgbClr val="F8F8F8"/>
    <a:srgbClr val="4F81BD"/>
    <a:srgbClr val="6699FF"/>
    <a:srgbClr val="DDDDDD"/>
    <a:srgbClr val="993300"/>
    <a:srgbClr val="091A63"/>
    <a:srgbClr val="003258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50" autoAdjust="0"/>
    <p:restoredTop sz="96928" autoAdjust="0"/>
  </p:normalViewPr>
  <p:slideViewPr>
    <p:cSldViewPr snapToObjects="1">
      <p:cViewPr varScale="1">
        <p:scale>
          <a:sx n="68" d="100"/>
          <a:sy n="68" d="100"/>
        </p:scale>
        <p:origin x="-996" y="-90"/>
      </p:cViewPr>
      <p:guideLst>
        <p:guide orient="horz" pos="2155"/>
        <p:guide pos="38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49" d="100"/>
          <a:sy n="49" d="100"/>
        </p:scale>
        <p:origin x="-2970" y="-102"/>
      </p:cViewPr>
      <p:guideLst>
        <p:guide orient="horz" pos="3149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notesMaster" Target="notesMasters/notesMaster1.xml"/><Relationship Id="rId159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handoutMaster" Target="handoutMasters/handout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slide" Target="slides/slide1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9D6A0C-1AEC-4F26-8E7E-1FEA64459ED7}" type="doc">
      <dgm:prSet loTypeId="urn:microsoft.com/office/officeart/2005/8/layout/gear1" loCatId="relationship" qsTypeId="urn:microsoft.com/office/officeart/2005/8/quickstyle/simple2" qsCatId="simple" csTypeId="urn:microsoft.com/office/officeart/2005/8/colors/accent1_4" csCatId="accent1" phldr="1"/>
      <dgm:spPr/>
    </dgm:pt>
    <dgm:pt modelId="{A358876C-52C6-4897-9A92-929E23968FB1}">
      <dgm:prSet phldrT="[Texto]" custT="1"/>
      <dgm:spPr/>
      <dgm:t>
        <a:bodyPr/>
        <a:lstStyle/>
        <a:p>
          <a:r>
            <a:rPr lang="pt-BR" sz="2400" b="1" dirty="0"/>
            <a:t>Projetos e Pesquisas</a:t>
          </a:r>
        </a:p>
      </dgm:t>
    </dgm:pt>
    <dgm:pt modelId="{EBA50BA0-C5D4-40CC-BF76-F3A7FE01583C}" type="parTrans" cxnId="{19141562-420E-4A6F-9823-8DA7A1B1F5E9}">
      <dgm:prSet/>
      <dgm:spPr/>
      <dgm:t>
        <a:bodyPr/>
        <a:lstStyle/>
        <a:p>
          <a:endParaRPr lang="en-US"/>
        </a:p>
      </dgm:t>
    </dgm:pt>
    <dgm:pt modelId="{031385C1-57D3-4476-838E-8B1BC724464E}" type="sibTrans" cxnId="{19141562-420E-4A6F-9823-8DA7A1B1F5E9}">
      <dgm:prSet/>
      <dgm:spPr/>
      <dgm:t>
        <a:bodyPr/>
        <a:lstStyle/>
        <a:p>
          <a:endParaRPr lang="en-US"/>
        </a:p>
      </dgm:t>
    </dgm:pt>
    <dgm:pt modelId="{0227F710-9F97-456F-A2A4-ACF27913CEDF}">
      <dgm:prSet phldrT="[Texto]" custT="1"/>
      <dgm:spPr/>
      <dgm:t>
        <a:bodyPr/>
        <a:lstStyle/>
        <a:p>
          <a:r>
            <a:rPr lang="pt-BR" sz="1600" b="1" dirty="0"/>
            <a:t>Qualidade e Certificação</a:t>
          </a:r>
        </a:p>
      </dgm:t>
    </dgm:pt>
    <dgm:pt modelId="{4C5472EF-B62C-41D2-992F-29F20BA23119}" type="parTrans" cxnId="{19A306B4-4AAF-4872-A0AC-72FF4EE85EF2}">
      <dgm:prSet/>
      <dgm:spPr/>
      <dgm:t>
        <a:bodyPr/>
        <a:lstStyle/>
        <a:p>
          <a:endParaRPr lang="en-US"/>
        </a:p>
      </dgm:t>
    </dgm:pt>
    <dgm:pt modelId="{7BEBEDBC-951F-4D5E-ADAD-FC4D74D54ACC}" type="sibTrans" cxnId="{19A306B4-4AAF-4872-A0AC-72FF4EE85EF2}">
      <dgm:prSet/>
      <dgm:spPr/>
      <dgm:t>
        <a:bodyPr/>
        <a:lstStyle/>
        <a:p>
          <a:endParaRPr lang="en-US"/>
        </a:p>
      </dgm:t>
    </dgm:pt>
    <dgm:pt modelId="{4874EB8A-583E-4ABB-B2E5-E8D59D9AEA4A}">
      <dgm:prSet phldrT="[Texto]" custT="1"/>
      <dgm:spPr/>
      <dgm:t>
        <a:bodyPr/>
        <a:lstStyle/>
        <a:p>
          <a:r>
            <a:rPr lang="pt-BR" sz="1400" b="1" dirty="0">
              <a:latin typeface="Century Gothic" panose="020B0502020202020204" pitchFamily="34" charset="0"/>
            </a:rPr>
            <a:t>Educação</a:t>
          </a:r>
        </a:p>
      </dgm:t>
    </dgm:pt>
    <dgm:pt modelId="{7E900A59-A4FE-4D90-87D8-8577F6F238D7}" type="parTrans" cxnId="{DC29A9AC-DD00-42C0-BB23-E5C53DE98152}">
      <dgm:prSet/>
      <dgm:spPr/>
      <dgm:t>
        <a:bodyPr/>
        <a:lstStyle/>
        <a:p>
          <a:endParaRPr lang="en-US"/>
        </a:p>
      </dgm:t>
    </dgm:pt>
    <dgm:pt modelId="{7B8C782B-4FFF-4C8A-8525-141008043871}" type="sibTrans" cxnId="{DC29A9AC-DD00-42C0-BB23-E5C53DE98152}">
      <dgm:prSet/>
      <dgm:spPr/>
      <dgm:t>
        <a:bodyPr/>
        <a:lstStyle/>
        <a:p>
          <a:endParaRPr lang="en-US"/>
        </a:p>
      </dgm:t>
    </dgm:pt>
    <dgm:pt modelId="{2FB811A3-BA24-4045-A9DE-1D77D7CAD92B}" type="pres">
      <dgm:prSet presAssocID="{7B9D6A0C-1AEC-4F26-8E7E-1FEA64459ED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84FF9FB-EB41-4045-B2E8-6AEBEE6D2A67}" type="pres">
      <dgm:prSet presAssocID="{A358876C-52C6-4897-9A92-929E23968FB1}" presName="gear1" presStyleLbl="node1" presStyleIdx="0" presStyleCnt="3" custLinFactNeighborX="3952" custLinFactNeighborY="-132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F68A26-4C47-466D-BE97-8ECF315245F5}" type="pres">
      <dgm:prSet presAssocID="{A358876C-52C6-4897-9A92-929E23968FB1}" presName="gear1srcNode" presStyleLbl="node1" presStyleIdx="0" presStyleCnt="3"/>
      <dgm:spPr/>
      <dgm:t>
        <a:bodyPr/>
        <a:lstStyle/>
        <a:p>
          <a:endParaRPr lang="pt-BR"/>
        </a:p>
      </dgm:t>
    </dgm:pt>
    <dgm:pt modelId="{6C197032-F0ED-493D-B1CC-EF03F1A38692}" type="pres">
      <dgm:prSet presAssocID="{A358876C-52C6-4897-9A92-929E23968FB1}" presName="gear1dstNode" presStyleLbl="node1" presStyleIdx="0" presStyleCnt="3"/>
      <dgm:spPr/>
      <dgm:t>
        <a:bodyPr/>
        <a:lstStyle/>
        <a:p>
          <a:endParaRPr lang="pt-BR"/>
        </a:p>
      </dgm:t>
    </dgm:pt>
    <dgm:pt modelId="{38639A9D-F59A-4396-84F0-37B6BA86869C}" type="pres">
      <dgm:prSet presAssocID="{0227F710-9F97-456F-A2A4-ACF27913CEDF}" presName="gear2" presStyleLbl="node1" presStyleIdx="1" presStyleCnt="3" custScaleX="112763" custScaleY="109512" custLinFactNeighborY="-224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4203CC-3B8E-49A9-BC68-FB72CA916B18}" type="pres">
      <dgm:prSet presAssocID="{0227F710-9F97-456F-A2A4-ACF27913CEDF}" presName="gear2srcNode" presStyleLbl="node1" presStyleIdx="1" presStyleCnt="3"/>
      <dgm:spPr/>
      <dgm:t>
        <a:bodyPr/>
        <a:lstStyle/>
        <a:p>
          <a:endParaRPr lang="pt-BR"/>
        </a:p>
      </dgm:t>
    </dgm:pt>
    <dgm:pt modelId="{71143462-1A0E-46AB-892E-6E32D7FE226C}" type="pres">
      <dgm:prSet presAssocID="{0227F710-9F97-456F-A2A4-ACF27913CEDF}" presName="gear2dstNode" presStyleLbl="node1" presStyleIdx="1" presStyleCnt="3"/>
      <dgm:spPr/>
      <dgm:t>
        <a:bodyPr/>
        <a:lstStyle/>
        <a:p>
          <a:endParaRPr lang="pt-BR"/>
        </a:p>
      </dgm:t>
    </dgm:pt>
    <dgm:pt modelId="{F4455389-FF8F-4140-8C79-737100387692}" type="pres">
      <dgm:prSet presAssocID="{4874EB8A-583E-4ABB-B2E5-E8D59D9AEA4A}" presName="gear3" presStyleLbl="node1" presStyleIdx="2" presStyleCnt="3" custLinFactNeighborX="6382" custLinFactNeighborY="1523"/>
      <dgm:spPr/>
      <dgm:t>
        <a:bodyPr/>
        <a:lstStyle/>
        <a:p>
          <a:endParaRPr lang="pt-BR"/>
        </a:p>
      </dgm:t>
    </dgm:pt>
    <dgm:pt modelId="{3C53B316-1DE9-43A3-8DB0-CF723FDCC236}" type="pres">
      <dgm:prSet presAssocID="{4874EB8A-583E-4ABB-B2E5-E8D59D9AEA4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4E37F3E-2DCE-448F-9869-909D6FE28969}" type="pres">
      <dgm:prSet presAssocID="{4874EB8A-583E-4ABB-B2E5-E8D59D9AEA4A}" presName="gear3srcNode" presStyleLbl="node1" presStyleIdx="2" presStyleCnt="3"/>
      <dgm:spPr/>
      <dgm:t>
        <a:bodyPr/>
        <a:lstStyle/>
        <a:p>
          <a:endParaRPr lang="pt-BR"/>
        </a:p>
      </dgm:t>
    </dgm:pt>
    <dgm:pt modelId="{A75488E3-EFBA-4AF9-B68F-1E9A00EF9784}" type="pres">
      <dgm:prSet presAssocID="{4874EB8A-583E-4ABB-B2E5-E8D59D9AEA4A}" presName="gear3dstNode" presStyleLbl="node1" presStyleIdx="2" presStyleCnt="3"/>
      <dgm:spPr/>
      <dgm:t>
        <a:bodyPr/>
        <a:lstStyle/>
        <a:p>
          <a:endParaRPr lang="pt-BR"/>
        </a:p>
      </dgm:t>
    </dgm:pt>
    <dgm:pt modelId="{B838C611-E9EC-4D48-B9A4-592CDCCBAF0E}" type="pres">
      <dgm:prSet presAssocID="{031385C1-57D3-4476-838E-8B1BC724464E}" presName="connector1" presStyleLbl="sibTrans2D1" presStyleIdx="0" presStyleCnt="3"/>
      <dgm:spPr/>
      <dgm:t>
        <a:bodyPr/>
        <a:lstStyle/>
        <a:p>
          <a:endParaRPr lang="pt-BR"/>
        </a:p>
      </dgm:t>
    </dgm:pt>
    <dgm:pt modelId="{D80CC223-6822-4749-90F5-9EC57514FBEF}" type="pres">
      <dgm:prSet presAssocID="{7BEBEDBC-951F-4D5E-ADAD-FC4D74D54ACC}" presName="connector2" presStyleLbl="sibTrans2D1" presStyleIdx="1" presStyleCnt="3"/>
      <dgm:spPr/>
      <dgm:t>
        <a:bodyPr/>
        <a:lstStyle/>
        <a:p>
          <a:endParaRPr lang="pt-BR"/>
        </a:p>
      </dgm:t>
    </dgm:pt>
    <dgm:pt modelId="{6DCEA2B8-1367-4FBF-BC58-45B9A7CA1CF9}" type="pres">
      <dgm:prSet presAssocID="{7B8C782B-4FFF-4C8A-8525-141008043871}" presName="connector3" presStyleLbl="sibTrans2D1" presStyleIdx="2" presStyleCnt="3"/>
      <dgm:spPr/>
      <dgm:t>
        <a:bodyPr/>
        <a:lstStyle/>
        <a:p>
          <a:endParaRPr lang="pt-BR"/>
        </a:p>
      </dgm:t>
    </dgm:pt>
  </dgm:ptLst>
  <dgm:cxnLst>
    <dgm:cxn modelId="{DC29A9AC-DD00-42C0-BB23-E5C53DE98152}" srcId="{7B9D6A0C-1AEC-4F26-8E7E-1FEA64459ED7}" destId="{4874EB8A-583E-4ABB-B2E5-E8D59D9AEA4A}" srcOrd="2" destOrd="0" parTransId="{7E900A59-A4FE-4D90-87D8-8577F6F238D7}" sibTransId="{7B8C782B-4FFF-4C8A-8525-141008043871}"/>
    <dgm:cxn modelId="{7BBA640E-03E7-458E-B620-DA8C2CD0030F}" type="presOf" srcId="{7B9D6A0C-1AEC-4F26-8E7E-1FEA64459ED7}" destId="{2FB811A3-BA24-4045-A9DE-1D77D7CAD92B}" srcOrd="0" destOrd="0" presId="urn:microsoft.com/office/officeart/2005/8/layout/gear1"/>
    <dgm:cxn modelId="{BC2AA701-DEAA-44B6-AAA1-6A92A2351465}" type="presOf" srcId="{0227F710-9F97-456F-A2A4-ACF27913CEDF}" destId="{71143462-1A0E-46AB-892E-6E32D7FE226C}" srcOrd="2" destOrd="0" presId="urn:microsoft.com/office/officeart/2005/8/layout/gear1"/>
    <dgm:cxn modelId="{EE050FCA-3E12-4025-8908-FD909B9C47DE}" type="presOf" srcId="{4874EB8A-583E-4ABB-B2E5-E8D59D9AEA4A}" destId="{3C53B316-1DE9-43A3-8DB0-CF723FDCC236}" srcOrd="1" destOrd="0" presId="urn:microsoft.com/office/officeart/2005/8/layout/gear1"/>
    <dgm:cxn modelId="{7927B43F-2A53-43F5-A833-9A935765315D}" type="presOf" srcId="{A358876C-52C6-4897-9A92-929E23968FB1}" destId="{584FF9FB-EB41-4045-B2E8-6AEBEE6D2A67}" srcOrd="0" destOrd="0" presId="urn:microsoft.com/office/officeart/2005/8/layout/gear1"/>
    <dgm:cxn modelId="{6EE537AA-CA7E-4514-8C3E-70644472CC41}" type="presOf" srcId="{4874EB8A-583E-4ABB-B2E5-E8D59D9AEA4A}" destId="{F4455389-FF8F-4140-8C79-737100387692}" srcOrd="0" destOrd="0" presId="urn:microsoft.com/office/officeart/2005/8/layout/gear1"/>
    <dgm:cxn modelId="{19A306B4-4AAF-4872-A0AC-72FF4EE85EF2}" srcId="{7B9D6A0C-1AEC-4F26-8E7E-1FEA64459ED7}" destId="{0227F710-9F97-456F-A2A4-ACF27913CEDF}" srcOrd="1" destOrd="0" parTransId="{4C5472EF-B62C-41D2-992F-29F20BA23119}" sibTransId="{7BEBEDBC-951F-4D5E-ADAD-FC4D74D54ACC}"/>
    <dgm:cxn modelId="{C0C8E83B-7A60-4BF3-A9AF-219DCCDE17EA}" type="presOf" srcId="{0227F710-9F97-456F-A2A4-ACF27913CEDF}" destId="{B84203CC-3B8E-49A9-BC68-FB72CA916B18}" srcOrd="1" destOrd="0" presId="urn:microsoft.com/office/officeart/2005/8/layout/gear1"/>
    <dgm:cxn modelId="{43975983-2A9D-484A-97EC-54F39DE5BBC3}" type="presOf" srcId="{4874EB8A-583E-4ABB-B2E5-E8D59D9AEA4A}" destId="{A75488E3-EFBA-4AF9-B68F-1E9A00EF9784}" srcOrd="3" destOrd="0" presId="urn:microsoft.com/office/officeart/2005/8/layout/gear1"/>
    <dgm:cxn modelId="{19141562-420E-4A6F-9823-8DA7A1B1F5E9}" srcId="{7B9D6A0C-1AEC-4F26-8E7E-1FEA64459ED7}" destId="{A358876C-52C6-4897-9A92-929E23968FB1}" srcOrd="0" destOrd="0" parTransId="{EBA50BA0-C5D4-40CC-BF76-F3A7FE01583C}" sibTransId="{031385C1-57D3-4476-838E-8B1BC724464E}"/>
    <dgm:cxn modelId="{757F4A27-0EA2-4A97-836A-FD53F02FE782}" type="presOf" srcId="{A358876C-52C6-4897-9A92-929E23968FB1}" destId="{6C197032-F0ED-493D-B1CC-EF03F1A38692}" srcOrd="2" destOrd="0" presId="urn:microsoft.com/office/officeart/2005/8/layout/gear1"/>
    <dgm:cxn modelId="{4D23E840-67AF-43BC-81B5-1B37C4442A74}" type="presOf" srcId="{0227F710-9F97-456F-A2A4-ACF27913CEDF}" destId="{38639A9D-F59A-4396-84F0-37B6BA86869C}" srcOrd="0" destOrd="0" presId="urn:microsoft.com/office/officeart/2005/8/layout/gear1"/>
    <dgm:cxn modelId="{19F74165-41FB-4F70-A470-56749B331B21}" type="presOf" srcId="{031385C1-57D3-4476-838E-8B1BC724464E}" destId="{B838C611-E9EC-4D48-B9A4-592CDCCBAF0E}" srcOrd="0" destOrd="0" presId="urn:microsoft.com/office/officeart/2005/8/layout/gear1"/>
    <dgm:cxn modelId="{2AA7D983-C4B4-4420-ACDE-1B214C089EFA}" type="presOf" srcId="{7B8C782B-4FFF-4C8A-8525-141008043871}" destId="{6DCEA2B8-1367-4FBF-BC58-45B9A7CA1CF9}" srcOrd="0" destOrd="0" presId="urn:microsoft.com/office/officeart/2005/8/layout/gear1"/>
    <dgm:cxn modelId="{FED335FC-6A01-4EC2-BB66-21EEA172AB62}" type="presOf" srcId="{4874EB8A-583E-4ABB-B2E5-E8D59D9AEA4A}" destId="{C4E37F3E-2DCE-448F-9869-909D6FE28969}" srcOrd="2" destOrd="0" presId="urn:microsoft.com/office/officeart/2005/8/layout/gear1"/>
    <dgm:cxn modelId="{68CD48C0-E512-43BF-9605-41E758040A98}" type="presOf" srcId="{7BEBEDBC-951F-4D5E-ADAD-FC4D74D54ACC}" destId="{D80CC223-6822-4749-90F5-9EC57514FBEF}" srcOrd="0" destOrd="0" presId="urn:microsoft.com/office/officeart/2005/8/layout/gear1"/>
    <dgm:cxn modelId="{5C365F14-4753-4380-A79D-3370CC12CFAF}" type="presOf" srcId="{A358876C-52C6-4897-9A92-929E23968FB1}" destId="{F2F68A26-4C47-466D-BE97-8ECF315245F5}" srcOrd="1" destOrd="0" presId="urn:microsoft.com/office/officeart/2005/8/layout/gear1"/>
    <dgm:cxn modelId="{31360ADD-EE93-44E9-9814-0263F1CC25D8}" type="presParOf" srcId="{2FB811A3-BA24-4045-A9DE-1D77D7CAD92B}" destId="{584FF9FB-EB41-4045-B2E8-6AEBEE6D2A67}" srcOrd="0" destOrd="0" presId="urn:microsoft.com/office/officeart/2005/8/layout/gear1"/>
    <dgm:cxn modelId="{CA1C441B-7614-423F-8AA0-5174253A76D8}" type="presParOf" srcId="{2FB811A3-BA24-4045-A9DE-1D77D7CAD92B}" destId="{F2F68A26-4C47-466D-BE97-8ECF315245F5}" srcOrd="1" destOrd="0" presId="urn:microsoft.com/office/officeart/2005/8/layout/gear1"/>
    <dgm:cxn modelId="{CFEE8B8A-F1EB-4C34-8F77-4C191E46ED0C}" type="presParOf" srcId="{2FB811A3-BA24-4045-A9DE-1D77D7CAD92B}" destId="{6C197032-F0ED-493D-B1CC-EF03F1A38692}" srcOrd="2" destOrd="0" presId="urn:microsoft.com/office/officeart/2005/8/layout/gear1"/>
    <dgm:cxn modelId="{51B0561A-666E-470A-8FDD-3FEFCB491F27}" type="presParOf" srcId="{2FB811A3-BA24-4045-A9DE-1D77D7CAD92B}" destId="{38639A9D-F59A-4396-84F0-37B6BA86869C}" srcOrd="3" destOrd="0" presId="urn:microsoft.com/office/officeart/2005/8/layout/gear1"/>
    <dgm:cxn modelId="{1974A21F-82B4-4545-8A95-485EBC0E3085}" type="presParOf" srcId="{2FB811A3-BA24-4045-A9DE-1D77D7CAD92B}" destId="{B84203CC-3B8E-49A9-BC68-FB72CA916B18}" srcOrd="4" destOrd="0" presId="urn:microsoft.com/office/officeart/2005/8/layout/gear1"/>
    <dgm:cxn modelId="{109A402F-47EC-45A2-8F7D-15FC5CB32537}" type="presParOf" srcId="{2FB811A3-BA24-4045-A9DE-1D77D7CAD92B}" destId="{71143462-1A0E-46AB-892E-6E32D7FE226C}" srcOrd="5" destOrd="0" presId="urn:microsoft.com/office/officeart/2005/8/layout/gear1"/>
    <dgm:cxn modelId="{899925FB-3930-4812-8CF4-449F81E17B23}" type="presParOf" srcId="{2FB811A3-BA24-4045-A9DE-1D77D7CAD92B}" destId="{F4455389-FF8F-4140-8C79-737100387692}" srcOrd="6" destOrd="0" presId="urn:microsoft.com/office/officeart/2005/8/layout/gear1"/>
    <dgm:cxn modelId="{2193C9B0-371D-4647-99D4-FE7926D3C6F7}" type="presParOf" srcId="{2FB811A3-BA24-4045-A9DE-1D77D7CAD92B}" destId="{3C53B316-1DE9-43A3-8DB0-CF723FDCC236}" srcOrd="7" destOrd="0" presId="urn:microsoft.com/office/officeart/2005/8/layout/gear1"/>
    <dgm:cxn modelId="{21E5C80D-C3DC-446A-9DB1-3803A7C64CA9}" type="presParOf" srcId="{2FB811A3-BA24-4045-A9DE-1D77D7CAD92B}" destId="{C4E37F3E-2DCE-448F-9869-909D6FE28969}" srcOrd="8" destOrd="0" presId="urn:microsoft.com/office/officeart/2005/8/layout/gear1"/>
    <dgm:cxn modelId="{2DD66337-6826-45DE-96CB-638DF7E91414}" type="presParOf" srcId="{2FB811A3-BA24-4045-A9DE-1D77D7CAD92B}" destId="{A75488E3-EFBA-4AF9-B68F-1E9A00EF9784}" srcOrd="9" destOrd="0" presId="urn:microsoft.com/office/officeart/2005/8/layout/gear1"/>
    <dgm:cxn modelId="{9EA385D7-3FC7-421E-B511-A9647ED33FAC}" type="presParOf" srcId="{2FB811A3-BA24-4045-A9DE-1D77D7CAD92B}" destId="{B838C611-E9EC-4D48-B9A4-592CDCCBAF0E}" srcOrd="10" destOrd="0" presId="urn:microsoft.com/office/officeart/2005/8/layout/gear1"/>
    <dgm:cxn modelId="{2EEF5B3D-8039-4905-A0C5-BC5EA1575B09}" type="presParOf" srcId="{2FB811A3-BA24-4045-A9DE-1D77D7CAD92B}" destId="{D80CC223-6822-4749-90F5-9EC57514FBEF}" srcOrd="11" destOrd="0" presId="urn:microsoft.com/office/officeart/2005/8/layout/gear1"/>
    <dgm:cxn modelId="{E1CE0F00-3750-4F7B-A8D5-DB70E0819935}" type="presParOf" srcId="{2FB811A3-BA24-4045-A9DE-1D77D7CAD92B}" destId="{6DCEA2B8-1367-4FBF-BC58-45B9A7CA1CF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13BEB7-0AFA-4721-8605-F6CAE2F7A483}" type="doc">
      <dgm:prSet loTypeId="urn:microsoft.com/office/officeart/2005/8/layout/venn1" loCatId="relationship" qsTypeId="urn:microsoft.com/office/officeart/2009/2/quickstyle/3d8" qsCatId="3D" csTypeId="urn:microsoft.com/office/officeart/2005/8/colors/accent1_5" csCatId="accent1" phldr="1"/>
      <dgm:spPr/>
    </dgm:pt>
    <dgm:pt modelId="{A5AEFEFD-C1BA-4C23-9953-C80C56ABA3BD}">
      <dgm:prSet phldrT="[Texto]"/>
      <dgm:spPr/>
      <dgm:t>
        <a:bodyPr/>
        <a:lstStyle/>
        <a:p>
          <a:r>
            <a:rPr lang="pt-BR" dirty="0">
              <a:latin typeface="Century Gothic" panose="020B0502020202020204" pitchFamily="34" charset="0"/>
            </a:rPr>
            <a:t>educação</a:t>
          </a:r>
          <a:endParaRPr lang="en-US" dirty="0">
            <a:latin typeface="Century Gothic" panose="020B0502020202020204" pitchFamily="34" charset="0"/>
          </a:endParaRPr>
        </a:p>
      </dgm:t>
    </dgm:pt>
    <dgm:pt modelId="{04A0D336-6BFB-467B-BBBC-E3F374064A5F}" type="parTrans" cxnId="{A8D7387C-8A1B-469A-96B9-FDB56A65D438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A355E19-F9C6-4D9D-8B12-0CC7407F0F0B}" type="sibTrans" cxnId="{A8D7387C-8A1B-469A-96B9-FDB56A65D438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63149EF-B8C9-421F-97F9-D7C42E746C49}">
      <dgm:prSet phldrT="[Texto]"/>
      <dgm:spPr/>
      <dgm:t>
        <a:bodyPr/>
        <a:lstStyle/>
        <a:p>
          <a:r>
            <a:rPr lang="pt-BR" dirty="0">
              <a:latin typeface="Century Gothic" panose="020B0502020202020204" pitchFamily="34" charset="0"/>
            </a:rPr>
            <a:t>Projetos e Pesquisas</a:t>
          </a:r>
          <a:endParaRPr lang="en-US" dirty="0">
            <a:latin typeface="Century Gothic" panose="020B0502020202020204" pitchFamily="34" charset="0"/>
          </a:endParaRPr>
        </a:p>
      </dgm:t>
    </dgm:pt>
    <dgm:pt modelId="{8452EEB9-46E9-4A30-BD16-90E130D0A558}" type="parTrans" cxnId="{8F883099-52D8-465C-B76A-97704D14E6D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827770E-9739-4C47-A2DE-6463F58410EF}" type="sibTrans" cxnId="{8F883099-52D8-465C-B76A-97704D14E6D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A1B4D66-2415-4731-9BC6-485E113BBD20}">
      <dgm:prSet phldrT="[Texto]"/>
      <dgm:spPr/>
      <dgm:t>
        <a:bodyPr/>
        <a:lstStyle/>
        <a:p>
          <a:r>
            <a:rPr lang="pt-BR" dirty="0">
              <a:latin typeface="Century Gothic" panose="020B0502020202020204" pitchFamily="34" charset="0"/>
            </a:rPr>
            <a:t>Consultorias e Projetos</a:t>
          </a:r>
          <a:endParaRPr lang="en-US" dirty="0">
            <a:latin typeface="Century Gothic" panose="020B0502020202020204" pitchFamily="34" charset="0"/>
          </a:endParaRPr>
        </a:p>
      </dgm:t>
    </dgm:pt>
    <dgm:pt modelId="{60CE3E4F-10D0-4ECA-A739-547C7C671A81}" type="parTrans" cxnId="{9AB175FA-15B4-44D3-AF1F-B92BC1F92CC4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990FD23-E005-4ABD-9A9B-34012D826D2B}" type="sibTrans" cxnId="{9AB175FA-15B4-44D3-AF1F-B92BC1F92CC4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D404094-8B9A-40AF-BE3A-932E50A227DB}" type="pres">
      <dgm:prSet presAssocID="{3313BEB7-0AFA-4721-8605-F6CAE2F7A483}" presName="compositeShape" presStyleCnt="0">
        <dgm:presLayoutVars>
          <dgm:chMax val="7"/>
          <dgm:dir/>
          <dgm:resizeHandles val="exact"/>
        </dgm:presLayoutVars>
      </dgm:prSet>
      <dgm:spPr/>
    </dgm:pt>
    <dgm:pt modelId="{AE76FB47-1789-4295-887D-518828A8C82F}" type="pres">
      <dgm:prSet presAssocID="{A5AEFEFD-C1BA-4C23-9953-C80C56ABA3BD}" presName="circ1" presStyleLbl="vennNode1" presStyleIdx="0" presStyleCnt="3"/>
      <dgm:spPr/>
      <dgm:t>
        <a:bodyPr/>
        <a:lstStyle/>
        <a:p>
          <a:endParaRPr lang="pt-BR"/>
        </a:p>
      </dgm:t>
    </dgm:pt>
    <dgm:pt modelId="{A00CBBD7-E982-40E1-BF40-CB90BD90C13C}" type="pres">
      <dgm:prSet presAssocID="{A5AEFEFD-C1BA-4C23-9953-C80C56ABA3B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06FAFB-8609-41FF-855D-DF61B321B5D6}" type="pres">
      <dgm:prSet presAssocID="{F63149EF-B8C9-421F-97F9-D7C42E746C49}" presName="circ2" presStyleLbl="vennNode1" presStyleIdx="1" presStyleCnt="3"/>
      <dgm:spPr/>
      <dgm:t>
        <a:bodyPr/>
        <a:lstStyle/>
        <a:p>
          <a:endParaRPr lang="pt-BR"/>
        </a:p>
      </dgm:t>
    </dgm:pt>
    <dgm:pt modelId="{A28584C1-6180-4AEA-AC35-9853F4C275E3}" type="pres">
      <dgm:prSet presAssocID="{F63149EF-B8C9-421F-97F9-D7C42E746C4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623E82-C8DE-4312-B633-01031D8158D8}" type="pres">
      <dgm:prSet presAssocID="{FA1B4D66-2415-4731-9BC6-485E113BBD20}" presName="circ3" presStyleLbl="vennNode1" presStyleIdx="2" presStyleCnt="3"/>
      <dgm:spPr/>
      <dgm:t>
        <a:bodyPr/>
        <a:lstStyle/>
        <a:p>
          <a:endParaRPr lang="pt-BR"/>
        </a:p>
      </dgm:t>
    </dgm:pt>
    <dgm:pt modelId="{96CAA0B5-AEEC-4E73-9DC1-CE8334D9546A}" type="pres">
      <dgm:prSet presAssocID="{FA1B4D66-2415-4731-9BC6-485E113BBD2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1F964DA-FA09-4A32-AE35-5CFA700181E4}" type="presOf" srcId="{F63149EF-B8C9-421F-97F9-D7C42E746C49}" destId="{A28584C1-6180-4AEA-AC35-9853F4C275E3}" srcOrd="1" destOrd="0" presId="urn:microsoft.com/office/officeart/2005/8/layout/venn1"/>
    <dgm:cxn modelId="{9AB175FA-15B4-44D3-AF1F-B92BC1F92CC4}" srcId="{3313BEB7-0AFA-4721-8605-F6CAE2F7A483}" destId="{FA1B4D66-2415-4731-9BC6-485E113BBD20}" srcOrd="2" destOrd="0" parTransId="{60CE3E4F-10D0-4ECA-A739-547C7C671A81}" sibTransId="{7990FD23-E005-4ABD-9A9B-34012D826D2B}"/>
    <dgm:cxn modelId="{429ECC32-0219-4B3A-A45B-BC87E7CE5BFE}" type="presOf" srcId="{A5AEFEFD-C1BA-4C23-9953-C80C56ABA3BD}" destId="{A00CBBD7-E982-40E1-BF40-CB90BD90C13C}" srcOrd="1" destOrd="0" presId="urn:microsoft.com/office/officeart/2005/8/layout/venn1"/>
    <dgm:cxn modelId="{AEB56555-05D8-41CF-9E58-D88D24272D2D}" type="presOf" srcId="{F63149EF-B8C9-421F-97F9-D7C42E746C49}" destId="{A006FAFB-8609-41FF-855D-DF61B321B5D6}" srcOrd="0" destOrd="0" presId="urn:microsoft.com/office/officeart/2005/8/layout/venn1"/>
    <dgm:cxn modelId="{A35F5537-4B6E-4097-9938-F157B4B4DA4C}" type="presOf" srcId="{FA1B4D66-2415-4731-9BC6-485E113BBD20}" destId="{96CAA0B5-AEEC-4E73-9DC1-CE8334D9546A}" srcOrd="1" destOrd="0" presId="urn:microsoft.com/office/officeart/2005/8/layout/venn1"/>
    <dgm:cxn modelId="{7066A03D-04AA-4146-ABFE-F42BD3DF25D5}" type="presOf" srcId="{FA1B4D66-2415-4731-9BC6-485E113BBD20}" destId="{90623E82-C8DE-4312-B633-01031D8158D8}" srcOrd="0" destOrd="0" presId="urn:microsoft.com/office/officeart/2005/8/layout/venn1"/>
    <dgm:cxn modelId="{43CFEFB6-FB18-440F-9063-163854E13AF3}" type="presOf" srcId="{A5AEFEFD-C1BA-4C23-9953-C80C56ABA3BD}" destId="{AE76FB47-1789-4295-887D-518828A8C82F}" srcOrd="0" destOrd="0" presId="urn:microsoft.com/office/officeart/2005/8/layout/venn1"/>
    <dgm:cxn modelId="{A8D7387C-8A1B-469A-96B9-FDB56A65D438}" srcId="{3313BEB7-0AFA-4721-8605-F6CAE2F7A483}" destId="{A5AEFEFD-C1BA-4C23-9953-C80C56ABA3BD}" srcOrd="0" destOrd="0" parTransId="{04A0D336-6BFB-467B-BBBC-E3F374064A5F}" sibTransId="{6A355E19-F9C6-4D9D-8B12-0CC7407F0F0B}"/>
    <dgm:cxn modelId="{8F883099-52D8-465C-B76A-97704D14E6D7}" srcId="{3313BEB7-0AFA-4721-8605-F6CAE2F7A483}" destId="{F63149EF-B8C9-421F-97F9-D7C42E746C49}" srcOrd="1" destOrd="0" parTransId="{8452EEB9-46E9-4A30-BD16-90E130D0A558}" sibTransId="{9827770E-9739-4C47-A2DE-6463F58410EF}"/>
    <dgm:cxn modelId="{6C21BDA0-10B9-4AA4-977A-1ABD443E0A9E}" type="presOf" srcId="{3313BEB7-0AFA-4721-8605-F6CAE2F7A483}" destId="{CD404094-8B9A-40AF-BE3A-932E50A227DB}" srcOrd="0" destOrd="0" presId="urn:microsoft.com/office/officeart/2005/8/layout/venn1"/>
    <dgm:cxn modelId="{98C375ED-019C-4229-8EFD-4F7859465971}" type="presParOf" srcId="{CD404094-8B9A-40AF-BE3A-932E50A227DB}" destId="{AE76FB47-1789-4295-887D-518828A8C82F}" srcOrd="0" destOrd="0" presId="urn:microsoft.com/office/officeart/2005/8/layout/venn1"/>
    <dgm:cxn modelId="{B5FA9130-1136-49E0-9DCC-106E1FB94681}" type="presParOf" srcId="{CD404094-8B9A-40AF-BE3A-932E50A227DB}" destId="{A00CBBD7-E982-40E1-BF40-CB90BD90C13C}" srcOrd="1" destOrd="0" presId="urn:microsoft.com/office/officeart/2005/8/layout/venn1"/>
    <dgm:cxn modelId="{700577D9-DAE4-40A3-A38D-421B44587E61}" type="presParOf" srcId="{CD404094-8B9A-40AF-BE3A-932E50A227DB}" destId="{A006FAFB-8609-41FF-855D-DF61B321B5D6}" srcOrd="2" destOrd="0" presId="urn:microsoft.com/office/officeart/2005/8/layout/venn1"/>
    <dgm:cxn modelId="{AD629D5C-A73B-48D6-A63C-85CF3CFBBFBF}" type="presParOf" srcId="{CD404094-8B9A-40AF-BE3A-932E50A227DB}" destId="{A28584C1-6180-4AEA-AC35-9853F4C275E3}" srcOrd="3" destOrd="0" presId="urn:microsoft.com/office/officeart/2005/8/layout/venn1"/>
    <dgm:cxn modelId="{0DE13B64-AE18-416B-84ED-73B217947245}" type="presParOf" srcId="{CD404094-8B9A-40AF-BE3A-932E50A227DB}" destId="{90623E82-C8DE-4312-B633-01031D8158D8}" srcOrd="4" destOrd="0" presId="urn:microsoft.com/office/officeart/2005/8/layout/venn1"/>
    <dgm:cxn modelId="{76D2FC2F-E5AB-42C9-A6A3-569497890C0A}" type="presParOf" srcId="{CD404094-8B9A-40AF-BE3A-932E50A227DB}" destId="{96CAA0B5-AEEC-4E73-9DC1-CE8334D9546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FF9FB-EB41-4045-B2E8-6AEBEE6D2A67}">
      <dsp:nvSpPr>
        <dsp:cNvPr id="0" name=""/>
        <dsp:cNvSpPr/>
      </dsp:nvSpPr>
      <dsp:spPr>
        <a:xfrm>
          <a:off x="3113613" y="2174269"/>
          <a:ext cx="2701318" cy="2701318"/>
        </a:xfrm>
        <a:prstGeom prst="gear9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/>
            <a:t>Projetos e Pesquisas</a:t>
          </a:r>
        </a:p>
      </dsp:txBody>
      <dsp:txXfrm>
        <a:off x="3656698" y="2807040"/>
        <a:ext cx="1615148" cy="1388533"/>
      </dsp:txXfrm>
    </dsp:sp>
    <dsp:sp modelId="{38639A9D-F59A-4396-84F0-37B6BA86869C}">
      <dsp:nvSpPr>
        <dsp:cNvPr id="0" name=""/>
        <dsp:cNvSpPr/>
      </dsp:nvSpPr>
      <dsp:spPr>
        <a:xfrm>
          <a:off x="1309809" y="1434174"/>
          <a:ext cx="2215336" cy="2151467"/>
        </a:xfrm>
        <a:prstGeom prst="gear6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/>
            <a:t>Qualidade e Certificação</a:t>
          </a:r>
        </a:p>
      </dsp:txBody>
      <dsp:txXfrm>
        <a:off x="1860731" y="1979086"/>
        <a:ext cx="1113492" cy="1061643"/>
      </dsp:txXfrm>
    </dsp:sp>
    <dsp:sp modelId="{F4455389-FF8F-4140-8C79-737100387692}">
      <dsp:nvSpPr>
        <dsp:cNvPr id="0" name=""/>
        <dsp:cNvSpPr/>
      </dsp:nvSpPr>
      <dsp:spPr>
        <a:xfrm rot="20700000">
          <a:off x="2686011" y="252210"/>
          <a:ext cx="1924902" cy="1924902"/>
        </a:xfrm>
        <a:prstGeom prst="gear6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>
              <a:latin typeface="Century Gothic" panose="020B0502020202020204" pitchFamily="34" charset="0"/>
            </a:rPr>
            <a:t>Educação</a:t>
          </a:r>
        </a:p>
      </dsp:txBody>
      <dsp:txXfrm rot="-20700000">
        <a:off x="3108198" y="674398"/>
        <a:ext cx="1080527" cy="1080527"/>
      </dsp:txXfrm>
    </dsp:sp>
    <dsp:sp modelId="{B838C611-E9EC-4D48-B9A4-592CDCCBAF0E}">
      <dsp:nvSpPr>
        <dsp:cNvPr id="0" name=""/>
        <dsp:cNvSpPr/>
      </dsp:nvSpPr>
      <dsp:spPr>
        <a:xfrm>
          <a:off x="2807095" y="1798008"/>
          <a:ext cx="3457688" cy="3457688"/>
        </a:xfrm>
        <a:prstGeom prst="circularArrow">
          <a:avLst>
            <a:gd name="adj1" fmla="val 4687"/>
            <a:gd name="adj2" fmla="val 299029"/>
            <a:gd name="adj3" fmla="val 2530985"/>
            <a:gd name="adj4" fmla="val 15829714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0CC223-6822-4749-90F5-9EC57514FBEF}">
      <dsp:nvSpPr>
        <dsp:cNvPr id="0" name=""/>
        <dsp:cNvSpPr/>
      </dsp:nvSpPr>
      <dsp:spPr>
        <a:xfrm>
          <a:off x="1087254" y="1133907"/>
          <a:ext cx="2512226" cy="251222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250074"/>
            <a:satOff val="-4618"/>
            <a:lumOff val="2141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CEA2B8-1367-4FBF-BC58-45B9A7CA1CF9}">
      <dsp:nvSpPr>
        <dsp:cNvPr id="0" name=""/>
        <dsp:cNvSpPr/>
      </dsp:nvSpPr>
      <dsp:spPr>
        <a:xfrm>
          <a:off x="2090304" y="-208397"/>
          <a:ext cx="2708686" cy="270868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250074"/>
            <a:satOff val="-4618"/>
            <a:lumOff val="2141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6FB47-1789-4295-887D-518828A8C82F}">
      <dsp:nvSpPr>
        <dsp:cNvPr id="0" name=""/>
        <dsp:cNvSpPr/>
      </dsp:nvSpPr>
      <dsp:spPr>
        <a:xfrm>
          <a:off x="1546255" y="52590"/>
          <a:ext cx="2524366" cy="2524366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latin typeface="Century Gothic" panose="020B0502020202020204" pitchFamily="34" charset="0"/>
            </a:rPr>
            <a:t>educação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1882837" y="494355"/>
        <a:ext cx="1851202" cy="1135965"/>
      </dsp:txXfrm>
    </dsp:sp>
    <dsp:sp modelId="{A006FAFB-8609-41FF-855D-DF61B321B5D6}">
      <dsp:nvSpPr>
        <dsp:cNvPr id="0" name=""/>
        <dsp:cNvSpPr/>
      </dsp:nvSpPr>
      <dsp:spPr>
        <a:xfrm>
          <a:off x="2457131" y="1630320"/>
          <a:ext cx="2524366" cy="2524366"/>
        </a:xfrm>
        <a:prstGeom prst="ellipse">
          <a:avLst/>
        </a:prstGeom>
        <a:solidFill>
          <a:schemeClr val="accent1">
            <a:shade val="80000"/>
            <a:alpha val="50000"/>
            <a:hueOff val="-5"/>
            <a:satOff val="1994"/>
            <a:lumOff val="2577"/>
            <a:alphaOff val="1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latin typeface="Century Gothic" panose="020B0502020202020204" pitchFamily="34" charset="0"/>
            </a:rPr>
            <a:t>Projetos e Pesquisas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3229166" y="2282448"/>
        <a:ext cx="1514620" cy="1388401"/>
      </dsp:txXfrm>
    </dsp:sp>
    <dsp:sp modelId="{90623E82-C8DE-4312-B633-01031D8158D8}">
      <dsp:nvSpPr>
        <dsp:cNvPr id="0" name=""/>
        <dsp:cNvSpPr/>
      </dsp:nvSpPr>
      <dsp:spPr>
        <a:xfrm>
          <a:off x="635379" y="1630320"/>
          <a:ext cx="2524366" cy="2524366"/>
        </a:xfrm>
        <a:prstGeom prst="ellipse">
          <a:avLst/>
        </a:prstGeom>
        <a:solidFill>
          <a:schemeClr val="accent1">
            <a:shade val="80000"/>
            <a:alpha val="50000"/>
            <a:hueOff val="-9"/>
            <a:satOff val="3987"/>
            <a:lumOff val="5154"/>
            <a:alphaOff val="3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latin typeface="Century Gothic" panose="020B0502020202020204" pitchFamily="34" charset="0"/>
            </a:rPr>
            <a:t>Consultorias e Projetos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873091" y="2282448"/>
        <a:ext cx="1514620" cy="1388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022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74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8211" y="0"/>
            <a:ext cx="2974551" cy="49974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BF959005-2075-4340-9C03-34661FB885D8}" type="datetimeFigureOut">
              <a:rPr lang="pt-BR" smtClean="0"/>
              <a:pPr/>
              <a:t>21/06/2019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50888"/>
            <a:ext cx="6662738" cy="3746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6436" y="4747578"/>
            <a:ext cx="5491480" cy="4497705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93421"/>
            <a:ext cx="2974551" cy="499745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8211" y="9493421"/>
            <a:ext cx="2974551" cy="499745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E1FA03CC-8617-49A8-BB71-836873C3F78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233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2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32" algn="l" defTabSz="9132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261" algn="l" defTabSz="9132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893" algn="l" defTabSz="9132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523" algn="l" defTabSz="9132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154" algn="l" defTabSz="9132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84" algn="l" defTabSz="9132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415" algn="l" defTabSz="9132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47" algn="l" defTabSz="9132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A03CC-8617-49A8-BB71-836873C3F782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055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A03CC-8617-49A8-BB71-836873C3F782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09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9775" cy="6840538"/>
          </a:xfrm>
          <a:prstGeom prst="rect">
            <a:avLst/>
          </a:prstGeom>
        </p:spPr>
      </p:pic>
      <p:sp>
        <p:nvSpPr>
          <p:cNvPr id="14" name="Marcador de Posição do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6367" y="959576"/>
            <a:ext cx="4779172" cy="1577124"/>
          </a:xfrm>
          <a:noFill/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4"/>
                </a:solidFill>
                <a:effectLst/>
                <a:latin typeface="Bahnschrift SemiBold SemiConden" panose="020B0502040204020203" pitchFamily="34" charset="0"/>
              </a:defRPr>
            </a:lvl1pPr>
          </a:lstStyle>
          <a:p>
            <a:r>
              <a:rPr lang="pt-BR" sz="2800" b="1" dirty="0" smtClean="0">
                <a:solidFill>
                  <a:schemeClr val="accent4"/>
                </a:solidFill>
                <a:latin typeface="Bahnschrift SemiBold SemiConden" panose="020B0502040204020203" pitchFamily="34" charset="0"/>
              </a:rPr>
              <a:t>INSIRA UM TÍTULO AQUI</a:t>
            </a:r>
            <a:endParaRPr lang="pt-BR" sz="2800" b="1" dirty="0">
              <a:solidFill>
                <a:schemeClr val="accent4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6" name="Marcador de Posição do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456367" y="2913563"/>
            <a:ext cx="4779172" cy="671386"/>
          </a:xfrm>
        </p:spPr>
        <p:txBody>
          <a:bodyPr>
            <a:normAutofit/>
          </a:bodyPr>
          <a:lstStyle>
            <a:lvl1pPr marL="0" marR="0" indent="0" algn="l" defTabSz="912385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Bahnschrift SemiBold SemiConden" panose="020B0502040204020203" pitchFamily="34" charset="0"/>
              </a:defRPr>
            </a:lvl1pPr>
          </a:lstStyle>
          <a:p>
            <a:pPr marL="0" marR="0" lvl="0" indent="0" algn="l" defTabSz="912385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INSIRA UM SUBTÍTULO AQUI</a:t>
            </a:r>
          </a:p>
        </p:txBody>
      </p:sp>
    </p:spTree>
    <p:extLst>
      <p:ext uri="{BB962C8B-B14F-4D97-AF65-F5344CB8AC3E}">
        <p14:creationId xmlns:p14="http://schemas.microsoft.com/office/powerpoint/2010/main" val="183392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775" cy="6840538"/>
          </a:xfrm>
          <a:prstGeom prst="rect">
            <a:avLst/>
          </a:prstGeom>
        </p:spPr>
      </p:pic>
      <p:sp>
        <p:nvSpPr>
          <p:cNvPr id="14" name="Marcador de Posição do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6367" y="959576"/>
            <a:ext cx="4779172" cy="1577124"/>
          </a:xfrm>
          <a:prstGeom prst="rect">
            <a:avLst/>
          </a:prstGeom>
          <a:noFill/>
        </p:spPr>
        <p:txBody>
          <a:bodyPr lIns="91248" tIns="45624" rIns="91248" bIns="45624">
            <a:normAutofit/>
          </a:bodyPr>
          <a:lstStyle>
            <a:lvl1pPr marL="0" indent="0">
              <a:buNone/>
              <a:defRPr sz="6000">
                <a:solidFill>
                  <a:schemeClr val="accent4"/>
                </a:solidFill>
                <a:effectLst/>
                <a:latin typeface="Bahnschrift SemiBold SemiConden" panose="020B0502040204020203" pitchFamily="34" charset="0"/>
              </a:defRPr>
            </a:lvl1pPr>
          </a:lstStyle>
          <a:p>
            <a:r>
              <a:rPr lang="pt-BR" sz="2800" b="1" dirty="0" smtClean="0">
                <a:solidFill>
                  <a:schemeClr val="accent4"/>
                </a:solidFill>
                <a:latin typeface="Bahnschrift SemiBold SemiConden" panose="020B0502040204020203" pitchFamily="34" charset="0"/>
              </a:rPr>
              <a:t>INSIRA UM TÍTULO AQUI</a:t>
            </a:r>
            <a:endParaRPr lang="pt-BR" sz="2800" b="1" dirty="0">
              <a:solidFill>
                <a:schemeClr val="accent4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6" name="Marcador de Posição do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456367" y="2913563"/>
            <a:ext cx="4779172" cy="671386"/>
          </a:xfrm>
          <a:prstGeom prst="rect">
            <a:avLst/>
          </a:prstGeom>
        </p:spPr>
        <p:txBody>
          <a:bodyPr lIns="91248" tIns="45624" rIns="91248" bIns="45624">
            <a:normAutofit/>
          </a:bodyPr>
          <a:lstStyle>
            <a:lvl1pPr marL="0" marR="0" indent="0" algn="l" defTabSz="912480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Bahnschrift SemiBold SemiConden" panose="020B0502040204020203" pitchFamily="34" charset="0"/>
              </a:defRPr>
            </a:lvl1pPr>
          </a:lstStyle>
          <a:p>
            <a:pPr marL="0" marR="0" lvl="0" indent="0" algn="l" defTabSz="912480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INSIRA UM SUBTÍTULO AQUI</a:t>
            </a:r>
          </a:p>
        </p:txBody>
      </p:sp>
    </p:spTree>
    <p:extLst>
      <p:ext uri="{BB962C8B-B14F-4D97-AF65-F5344CB8AC3E}">
        <p14:creationId xmlns:p14="http://schemas.microsoft.com/office/powerpoint/2010/main" val="336435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115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8545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3" y="2125012"/>
            <a:ext cx="10344309" cy="1466282"/>
          </a:xfrm>
          <a:prstGeom prst="rect">
            <a:avLst/>
          </a:prstGeom>
        </p:spPr>
        <p:txBody>
          <a:bodyPr lIns="91167" tIns="45593" rIns="91167" bIns="45593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6" y="3876305"/>
            <a:ext cx="8518843" cy="1748137"/>
          </a:xfrm>
          <a:prstGeom prst="rect">
            <a:avLst/>
          </a:prstGeom>
        </p:spPr>
        <p:txBody>
          <a:bodyPr lIns="91167" tIns="45593" rIns="91167" bIns="45593"/>
          <a:lstStyle>
            <a:lvl1pPr marL="0" indent="0" algn="ctr">
              <a:buNone/>
              <a:defRPr/>
            </a:lvl1pPr>
            <a:lvl2pPr marL="455723" indent="0" algn="ctr">
              <a:buNone/>
              <a:defRPr/>
            </a:lvl2pPr>
            <a:lvl3pPr marL="911445" indent="0" algn="ctr">
              <a:buNone/>
              <a:defRPr/>
            </a:lvl3pPr>
            <a:lvl4pPr marL="1367169" indent="0" algn="ctr">
              <a:buNone/>
              <a:defRPr/>
            </a:lvl4pPr>
            <a:lvl5pPr marL="1822891" indent="0" algn="ctr">
              <a:buNone/>
              <a:defRPr/>
            </a:lvl5pPr>
            <a:lvl6pPr marL="2278614" indent="0" algn="ctr">
              <a:buNone/>
              <a:defRPr/>
            </a:lvl6pPr>
            <a:lvl7pPr marL="2734336" indent="0" algn="ctr">
              <a:buNone/>
              <a:defRPr/>
            </a:lvl7pPr>
            <a:lvl8pPr marL="3190059" indent="0" algn="ctr">
              <a:buNone/>
              <a:defRPr/>
            </a:lvl8pPr>
            <a:lvl9pPr marL="36457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338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37" y="6484364"/>
            <a:ext cx="112030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Logo_FVanzolini_Vertic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99" y="6372597"/>
            <a:ext cx="947938" cy="454667"/>
          </a:xfrm>
          <a:prstGeom prst="rect">
            <a:avLst/>
          </a:prstGeom>
        </p:spPr>
      </p:pic>
      <p:sp>
        <p:nvSpPr>
          <p:cNvPr id="5" name="Espaço Reservado para Número de Slide 3"/>
          <p:cNvSpPr txBox="1">
            <a:spLocks/>
          </p:cNvSpPr>
          <p:nvPr userDrawn="1"/>
        </p:nvSpPr>
        <p:spPr>
          <a:xfrm>
            <a:off x="11352119" y="6444605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 userDrawn="1"/>
        </p:nvSpPr>
        <p:spPr>
          <a:xfrm>
            <a:off x="1136170" y="6502135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         </a:t>
            </a:r>
            <a:r>
              <a:rPr lang="pt-BR" sz="1200" b="1" baseline="0" dirty="0" smtClean="0">
                <a:solidFill>
                  <a:schemeClr val="bg1"/>
                </a:solidFill>
              </a:rPr>
              <a:t>         </a:t>
            </a:r>
            <a:r>
              <a:rPr lang="pt-BR" sz="1200" b="1" dirty="0" smtClean="0">
                <a:solidFill>
                  <a:schemeClr val="bg1"/>
                </a:solidFill>
              </a:rPr>
              <a:t>A </a:t>
            </a:r>
            <a:r>
              <a:rPr lang="pt-BR" sz="1200" b="1" dirty="0">
                <a:solidFill>
                  <a:schemeClr val="bg1"/>
                </a:solidFill>
              </a:rPr>
              <a:t>Fundação Vanzolini como Organismo de Certificação do MMD-TC 2019</a:t>
            </a:r>
          </a:p>
        </p:txBody>
      </p:sp>
    </p:spTree>
    <p:extLst>
      <p:ext uri="{BB962C8B-B14F-4D97-AF65-F5344CB8AC3E}">
        <p14:creationId xmlns:p14="http://schemas.microsoft.com/office/powerpoint/2010/main" val="3698322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775" cy="6840538"/>
          </a:xfrm>
          <a:prstGeom prst="rect">
            <a:avLst/>
          </a:prstGeom>
        </p:spPr>
      </p:pic>
      <p:sp>
        <p:nvSpPr>
          <p:cNvPr id="9" name="Marcador de Posição do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440354" y="2108166"/>
            <a:ext cx="11289067" cy="1312103"/>
          </a:xfrm>
          <a:prstGeom prst="rect">
            <a:avLst/>
          </a:prstGeom>
          <a:noFill/>
        </p:spPr>
        <p:txBody>
          <a:bodyPr lIns="91248" tIns="45624" rIns="91248" bIns="45624">
            <a:normAutofit/>
          </a:bodyPr>
          <a:lstStyle>
            <a:lvl1pPr marL="0" indent="0" algn="ctr">
              <a:buNone/>
              <a:defRPr sz="8800">
                <a:solidFill>
                  <a:schemeClr val="accent4"/>
                </a:solidFill>
                <a:effectLst/>
                <a:latin typeface="Bahnschrift SemiBold SemiConden" panose="020B0502040204020203" pitchFamily="34" charset="0"/>
              </a:defRPr>
            </a:lvl1pPr>
          </a:lstStyle>
          <a:p>
            <a:r>
              <a:rPr lang="pt-BR" sz="2800" b="1" dirty="0" smtClean="0">
                <a:solidFill>
                  <a:schemeClr val="accent4"/>
                </a:solidFill>
                <a:latin typeface="Bahnschrift SemiBold SemiConden" panose="020B0502040204020203" pitchFamily="34" charset="0"/>
              </a:rPr>
              <a:t>INSIRA UM TÍTULO AQUI</a:t>
            </a:r>
            <a:endParaRPr lang="pt-BR" sz="2800" b="1" dirty="0">
              <a:solidFill>
                <a:schemeClr val="accent4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10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0971813" y="6382920"/>
            <a:ext cx="817656" cy="364195"/>
          </a:xfrm>
          <a:prstGeom prst="rect">
            <a:avLst/>
          </a:prstGeom>
        </p:spPr>
        <p:txBody>
          <a:bodyPr/>
          <a:lstStyle/>
          <a:p>
            <a:fld id="{B023AC5B-E049-A746-B0A9-B59AEE09FE6E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9141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89" y="273939"/>
            <a:ext cx="10952798" cy="11400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89" y="1596126"/>
            <a:ext cx="10952798" cy="45144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971813" y="6382920"/>
            <a:ext cx="817656" cy="3641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A4225-9992-43E0-9988-F64F91F5CE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73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9775" cy="6840538"/>
          </a:xfrm>
          <a:prstGeom prst="rect">
            <a:avLst/>
          </a:prstGeom>
        </p:spPr>
      </p:pic>
      <p:sp>
        <p:nvSpPr>
          <p:cNvPr id="8" name="Marcador de Posição do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6237010" y="1843146"/>
            <a:ext cx="5196174" cy="2125167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accent4"/>
                </a:solidFill>
                <a:effectLst/>
                <a:latin typeface="Bahnschrift SemiBold SemiConden" panose="020B0502040204020203" pitchFamily="34" charset="0"/>
              </a:defRPr>
            </a:lvl1pPr>
          </a:lstStyle>
          <a:p>
            <a:r>
              <a:rPr lang="pt-BR" sz="2800" b="1" dirty="0" smtClean="0">
                <a:solidFill>
                  <a:schemeClr val="accent4"/>
                </a:solidFill>
                <a:latin typeface="Bahnschrift SemiBold SemiConden" panose="020B0502040204020203" pitchFamily="34" charset="0"/>
              </a:rPr>
              <a:t>INSIRA UM TÍTULO AQUI</a:t>
            </a:r>
            <a:endParaRPr lang="pt-BR" sz="2800" b="1" dirty="0">
              <a:solidFill>
                <a:schemeClr val="accent4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9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9775" cy="6840538"/>
          </a:xfrm>
          <a:prstGeom prst="rect">
            <a:avLst/>
          </a:prstGeom>
        </p:spPr>
      </p:pic>
      <p:sp>
        <p:nvSpPr>
          <p:cNvPr id="9" name="Marcador de Posição do Texto 13"/>
          <p:cNvSpPr>
            <a:spLocks noGrp="1"/>
          </p:cNvSpPr>
          <p:nvPr>
            <p:ph type="body" sz="quarter" idx="10" hasCustomPrompt="1"/>
          </p:nvPr>
        </p:nvSpPr>
        <p:spPr>
          <a:xfrm>
            <a:off x="440355" y="2108166"/>
            <a:ext cx="11289067" cy="1312103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8800">
                <a:solidFill>
                  <a:schemeClr val="accent4"/>
                </a:solidFill>
                <a:effectLst/>
                <a:latin typeface="Bahnschrift SemiBold SemiConden" panose="020B0502040204020203" pitchFamily="34" charset="0"/>
              </a:defRPr>
            </a:lvl1pPr>
          </a:lstStyle>
          <a:p>
            <a:r>
              <a:rPr lang="pt-BR" sz="2800" b="1" dirty="0" smtClean="0">
                <a:solidFill>
                  <a:schemeClr val="accent4"/>
                </a:solidFill>
                <a:latin typeface="Bahnschrift SemiBold SemiConden" panose="020B0502040204020203" pitchFamily="34" charset="0"/>
              </a:rPr>
              <a:t>INSIRA UM TÍTULO AQUI</a:t>
            </a:r>
            <a:endParaRPr lang="pt-BR" sz="2800" b="1" dirty="0">
              <a:solidFill>
                <a:schemeClr val="accent4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 userDrawn="1"/>
        </p:nvGrpSpPr>
        <p:grpSpPr>
          <a:xfrm>
            <a:off x="1" y="0"/>
            <a:ext cx="12169775" cy="6840538"/>
            <a:chOff x="0" y="0"/>
            <a:chExt cx="12192000" cy="6858000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2" name="Retângulo 11"/>
            <p:cNvSpPr/>
            <p:nvPr/>
          </p:nvSpPr>
          <p:spPr>
            <a:xfrm>
              <a:off x="222068" y="400186"/>
              <a:ext cx="2978331" cy="626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8" name="Marcador de Posição de Conteúdo 17"/>
          <p:cNvSpPr>
            <a:spLocks noGrp="1"/>
          </p:cNvSpPr>
          <p:nvPr>
            <p:ph sz="quarter" idx="11" hasCustomPrompt="1"/>
          </p:nvPr>
        </p:nvSpPr>
        <p:spPr>
          <a:xfrm>
            <a:off x="464290" y="1695884"/>
            <a:ext cx="11096996" cy="4128074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pPr>
              <a:buFont typeface="Courier New" panose="02070309020205020404" pitchFamily="49" charset="0"/>
              <a:buChar char="o"/>
            </a:pPr>
            <a:r>
              <a:rPr lang="pt-BR" dirty="0" smtClean="0">
                <a:latin typeface="Bahnschrift" panose="020B0502040204020203" pitchFamily="34" charset="0"/>
              </a:rPr>
              <a:t> Insira o texto aqui.</a:t>
            </a:r>
          </a:p>
          <a:p>
            <a:pPr>
              <a:buFont typeface="Courier New" panose="02070309020205020404" pitchFamily="49" charset="0"/>
              <a:buChar char="o"/>
            </a:pPr>
            <a:endParaRPr lang="pt-BR" dirty="0" smtClean="0">
              <a:latin typeface="Bahnschrift" panose="020B0502040204020203" pitchFamily="34" charset="0"/>
            </a:endParaRPr>
          </a:p>
          <a:p>
            <a:pPr lvl="0"/>
            <a:endParaRPr lang="pt-BR" dirty="0"/>
          </a:p>
        </p:txBody>
      </p:sp>
      <p:sp>
        <p:nvSpPr>
          <p:cNvPr id="22" name="Título 21"/>
          <p:cNvSpPr>
            <a:spLocks noGrp="1"/>
          </p:cNvSpPr>
          <p:nvPr>
            <p:ph type="title" hasCustomPrompt="1"/>
          </p:nvPr>
        </p:nvSpPr>
        <p:spPr>
          <a:xfrm>
            <a:off x="-24061" y="461995"/>
            <a:ext cx="6036849" cy="771894"/>
          </a:xfrm>
        </p:spPr>
        <p:txBody>
          <a:bodyPr/>
          <a:lstStyle>
            <a:lvl1pPr>
              <a:defRPr baseline="0">
                <a:solidFill>
                  <a:schemeClr val="accent5">
                    <a:lumMod val="75000"/>
                  </a:schemeClr>
                </a:solidFill>
                <a:latin typeface="Bahnschrift SemiBold SemiConden" panose="020B0502040204020203" pitchFamily="34" charset="0"/>
              </a:defRPr>
            </a:lvl1pPr>
          </a:lstStyle>
          <a:p>
            <a:r>
              <a:rPr lang="pt-PT" dirty="0" smtClean="0"/>
              <a:t>INSIRA UM TÍTULO AQUI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355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9775" cy="6840538"/>
          </a:xfrm>
          <a:prstGeom prst="rect">
            <a:avLst/>
          </a:prstGeom>
        </p:spPr>
      </p:pic>
      <p:sp>
        <p:nvSpPr>
          <p:cNvPr id="8" name="Marcador de Posição de Conteúdo 17"/>
          <p:cNvSpPr>
            <a:spLocks noGrp="1"/>
          </p:cNvSpPr>
          <p:nvPr>
            <p:ph sz="quarter" idx="11" hasCustomPrompt="1"/>
          </p:nvPr>
        </p:nvSpPr>
        <p:spPr>
          <a:xfrm>
            <a:off x="544437" y="560046"/>
            <a:ext cx="11016849" cy="5263914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pPr>
              <a:buFont typeface="Courier New" panose="02070309020205020404" pitchFamily="49" charset="0"/>
              <a:buChar char="o"/>
            </a:pPr>
            <a:r>
              <a:rPr lang="pt-BR" dirty="0" smtClean="0">
                <a:latin typeface="Bahnschrift" panose="020B0502040204020203" pitchFamily="34" charset="0"/>
              </a:rPr>
              <a:t> Insira o texto aqui.</a:t>
            </a:r>
          </a:p>
          <a:p>
            <a:pPr>
              <a:buFont typeface="Courier New" panose="02070309020205020404" pitchFamily="49" charset="0"/>
              <a:buChar char="o"/>
            </a:pPr>
            <a:endParaRPr lang="pt-BR" dirty="0" smtClean="0">
              <a:latin typeface="Bahnschrift" panose="020B0502040204020203" pitchFamily="34" charset="0"/>
            </a:endParaRPr>
          </a:p>
          <a:p>
            <a:pPr lvl="0"/>
            <a:endParaRPr lang="pt-BR" dirty="0"/>
          </a:p>
        </p:txBody>
      </p:sp>
      <p:sp>
        <p:nvSpPr>
          <p:cNvPr id="4" name="Forma livre 3"/>
          <p:cNvSpPr/>
          <p:nvPr userDrawn="1"/>
        </p:nvSpPr>
        <p:spPr>
          <a:xfrm>
            <a:off x="972319" y="6429296"/>
            <a:ext cx="11232107" cy="259308"/>
          </a:xfrm>
          <a:custGeom>
            <a:avLst/>
            <a:gdLst>
              <a:gd name="connsiteX0" fmla="*/ 122830 w 11232107"/>
              <a:gd name="connsiteY0" fmla="*/ 0 h 259308"/>
              <a:gd name="connsiteX1" fmla="*/ 0 w 11232107"/>
              <a:gd name="connsiteY1" fmla="*/ 245660 h 259308"/>
              <a:gd name="connsiteX2" fmla="*/ 11204812 w 11232107"/>
              <a:gd name="connsiteY2" fmla="*/ 259308 h 259308"/>
              <a:gd name="connsiteX3" fmla="*/ 11232107 w 11232107"/>
              <a:gd name="connsiteY3" fmla="*/ 13648 h 259308"/>
              <a:gd name="connsiteX4" fmla="*/ 122830 w 11232107"/>
              <a:gd name="connsiteY4" fmla="*/ 0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2107" h="259308">
                <a:moveTo>
                  <a:pt x="122830" y="0"/>
                </a:moveTo>
                <a:lnTo>
                  <a:pt x="0" y="245660"/>
                </a:lnTo>
                <a:lnTo>
                  <a:pt x="11204812" y="259308"/>
                </a:lnTo>
                <a:lnTo>
                  <a:pt x="11232107" y="13648"/>
                </a:lnTo>
                <a:lnTo>
                  <a:pt x="12283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 descr="Logo_FVanzolini_Vertic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99" y="6277970"/>
            <a:ext cx="947938" cy="454667"/>
          </a:xfrm>
          <a:prstGeom prst="rect">
            <a:avLst/>
          </a:prstGeom>
        </p:spPr>
      </p:pic>
      <p:sp>
        <p:nvSpPr>
          <p:cNvPr id="6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11352119" y="6372597"/>
            <a:ext cx="817656" cy="364195"/>
          </a:xfrm>
        </p:spPr>
        <p:txBody>
          <a:bodyPr/>
          <a:lstStyle/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1043810" y="6441421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A Fundação Vanzolini como Organismo de Certificação do MMD-TC 2019</a:t>
            </a:r>
          </a:p>
        </p:txBody>
      </p:sp>
    </p:spTree>
    <p:extLst>
      <p:ext uri="{BB962C8B-B14F-4D97-AF65-F5344CB8AC3E}">
        <p14:creationId xmlns:p14="http://schemas.microsoft.com/office/powerpoint/2010/main" val="3125009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9775" cy="6840538"/>
          </a:xfrm>
          <a:prstGeom prst="rect">
            <a:avLst/>
          </a:prstGeom>
        </p:spPr>
      </p:pic>
      <p:sp>
        <p:nvSpPr>
          <p:cNvPr id="9" name="Marcador de Posição de Conteúdo 17"/>
          <p:cNvSpPr>
            <a:spLocks noGrp="1"/>
          </p:cNvSpPr>
          <p:nvPr>
            <p:ph sz="quarter" idx="11" hasCustomPrompt="1"/>
          </p:nvPr>
        </p:nvSpPr>
        <p:spPr>
          <a:xfrm>
            <a:off x="592476" y="560046"/>
            <a:ext cx="10968810" cy="5263914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pPr>
              <a:buFont typeface="Courier New" panose="02070309020205020404" pitchFamily="49" charset="0"/>
              <a:buChar char="o"/>
            </a:pPr>
            <a:r>
              <a:rPr lang="pt-BR" dirty="0" smtClean="0">
                <a:latin typeface="Bahnschrift" panose="020B0502040204020203" pitchFamily="34" charset="0"/>
              </a:rPr>
              <a:t> Insira o texto aqui.</a:t>
            </a:r>
          </a:p>
          <a:p>
            <a:pPr>
              <a:buFont typeface="Courier New" panose="02070309020205020404" pitchFamily="49" charset="0"/>
              <a:buChar char="o"/>
            </a:pPr>
            <a:endParaRPr lang="pt-BR" dirty="0" smtClean="0">
              <a:latin typeface="Bahnschrift" panose="020B0502040204020203" pitchFamily="34" charset="0"/>
            </a:endParaRPr>
          </a:p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657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9775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3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797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3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6672" y="364196"/>
            <a:ext cx="10496431" cy="1322188"/>
          </a:xfrm>
          <a:prstGeom prst="rect">
            <a:avLst/>
          </a:prstGeom>
        </p:spPr>
        <p:txBody>
          <a:bodyPr vert="horz" lIns="91248" tIns="45624" rIns="91248" bIns="45624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6672" y="1820976"/>
            <a:ext cx="10496431" cy="4340259"/>
          </a:xfrm>
          <a:prstGeom prst="rect">
            <a:avLst/>
          </a:prstGeom>
        </p:spPr>
        <p:txBody>
          <a:bodyPr vert="horz" lIns="91248" tIns="45624" rIns="91248" bIns="45624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6672" y="6340166"/>
            <a:ext cx="2738199" cy="36419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F237-FDD7-4850-8C8C-9484E8B024A3}" type="datetimeFigureOut">
              <a:rPr lang="pt-BR" smtClean="0"/>
              <a:t>21/06/2019</a:t>
            </a:fld>
            <a:endParaRPr lang="pt-BR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1238" y="6340166"/>
            <a:ext cx="4107299" cy="36419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594904" y="6340166"/>
            <a:ext cx="2738199" cy="36419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899C3-E2F9-4360-A566-BD75923FA7E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162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  <p:sldLayoutId id="2147483682" r:id="rId4"/>
    <p:sldLayoutId id="2147483683" r:id="rId5"/>
    <p:sldLayoutId id="2147483686" r:id="rId6"/>
    <p:sldLayoutId id="2147483692" r:id="rId7"/>
    <p:sldLayoutId id="2147483693" r:id="rId8"/>
    <p:sldLayoutId id="2147483664" r:id="rId9"/>
    <p:sldLayoutId id="2147483676" r:id="rId10"/>
  </p:sldLayoutIdLst>
  <p:timing>
    <p:tnLst>
      <p:par>
        <p:cTn id="1" dur="indefinite" restart="never" nodeType="tmRoot"/>
      </p:par>
    </p:tnLst>
  </p:timing>
  <p:txStyles>
    <p:titleStyle>
      <a:lvl1pPr algn="l" defTabSz="9124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0" indent="-228120" algn="l" defTabSz="91248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60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00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40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7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1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5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9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03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2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40" algn="l" defTabSz="912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80" algn="l" defTabSz="912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20" algn="l" defTabSz="912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60" algn="l" defTabSz="912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99" algn="l" defTabSz="912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39" algn="l" defTabSz="912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79" algn="l" defTabSz="912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19" algn="l" defTabSz="9124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13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2" r:id="rId4"/>
    <p:sldLayoutId id="2147483675" r:id="rId5"/>
    <p:sldLayoutId id="2147483694" r:id="rId6"/>
    <p:sldLayoutId id="2147483695" r:id="rId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5pPr>
      <a:lvl6pPr marL="45572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144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71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28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0314" indent="-34031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39190" indent="-28333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66" indent="-2263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925" indent="-2263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785" indent="-2263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474" indent="-227858" algn="l" defTabSz="911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198" indent="-227858" algn="l" defTabSz="911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919" indent="-227858" algn="l" defTabSz="911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644" indent="-227858" algn="l" defTabSz="911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1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23" algn="l" defTabSz="911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45" algn="l" defTabSz="911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169" algn="l" defTabSz="911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891" algn="l" defTabSz="911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614" algn="l" defTabSz="911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336" algn="l" defTabSz="911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059" algn="l" defTabSz="911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783" algn="l" defTabSz="911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29.wmf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4.png"/><Relationship Id="rId5" Type="http://schemas.openxmlformats.org/officeDocument/2006/relationships/image" Target="http://www.asbandeiras.hpg.ig.com.br/04europa/inglaterra.JPG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image" Target="../media/image32.wmf"/><Relationship Id="rId9" Type="http://schemas.openxmlformats.org/officeDocument/2006/relationships/image" Target="../media/image30.png"/><Relationship Id="rId14" Type="http://schemas.openxmlformats.org/officeDocument/2006/relationships/image" Target="../media/image37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slide" Target="slide13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5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23304" y="1620069"/>
            <a:ext cx="12146471" cy="2376264"/>
          </a:xfrm>
        </p:spPr>
        <p:txBody>
          <a:bodyPr anchor="ctr">
            <a:no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TREINAMENTO </a:t>
            </a:r>
            <a:r>
              <a:rPr lang="pt-BR" sz="3600" b="1" dirty="0" smtClean="0">
                <a:solidFill>
                  <a:schemeClr val="bg1"/>
                </a:solidFill>
              </a:rPr>
              <a:t>DA COMISSÃO DE </a:t>
            </a:r>
          </a:p>
          <a:p>
            <a:r>
              <a:rPr lang="pt-BR" sz="3600" b="1" dirty="0" smtClean="0">
                <a:solidFill>
                  <a:schemeClr val="bg1"/>
                </a:solidFill>
              </a:rPr>
              <a:t>GARANTIA </a:t>
            </a:r>
            <a:r>
              <a:rPr lang="pt-BR" sz="3600" b="1" dirty="0">
                <a:solidFill>
                  <a:schemeClr val="bg1"/>
                </a:solidFill>
              </a:rPr>
              <a:t>DA </a:t>
            </a:r>
            <a:r>
              <a:rPr lang="pt-BR" sz="3600" b="1" dirty="0" smtClean="0">
                <a:solidFill>
                  <a:schemeClr val="bg1"/>
                </a:solidFill>
              </a:rPr>
              <a:t>QUALIDADE DO MMD-TC</a:t>
            </a:r>
          </a:p>
          <a:p>
            <a:endParaRPr lang="pt-BR" sz="2000" b="1" dirty="0" smtClean="0">
              <a:solidFill>
                <a:schemeClr val="bg1"/>
              </a:solidFill>
            </a:endParaRPr>
          </a:p>
          <a:p>
            <a:r>
              <a:rPr lang="pt-BR" sz="2400" b="1" dirty="0" smtClean="0">
                <a:solidFill>
                  <a:schemeClr val="bg1"/>
                </a:solidFill>
              </a:rPr>
              <a:t>Conceitos, princípios e diretrizes de auditoria</a:t>
            </a:r>
          </a:p>
        </p:txBody>
      </p:sp>
      <p:pic>
        <p:nvPicPr>
          <p:cNvPr id="5" name="imag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138" y="4428382"/>
            <a:ext cx="2500667" cy="814000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9037215" y="5220469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8288">
              <a:buClr>
                <a:srgbClr val="F4AD20"/>
              </a:buClr>
              <a:buSzPct val="200000"/>
            </a:pPr>
            <a:r>
              <a:rPr lang="pt-BR" sz="2400" b="1" dirty="0" smtClean="0"/>
              <a:t>Instrutores:</a:t>
            </a:r>
          </a:p>
          <a:p>
            <a:pPr marL="457200" indent="-457200">
              <a:buClr>
                <a:srgbClr val="091A63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200" b="1" dirty="0" smtClean="0"/>
              <a:t>Paulo </a:t>
            </a:r>
            <a:r>
              <a:rPr lang="pt-BR" sz="2200" b="1" dirty="0"/>
              <a:t>H. Bertolini</a:t>
            </a:r>
          </a:p>
          <a:p>
            <a:pPr marL="457200" indent="-457200">
              <a:buClr>
                <a:srgbClr val="091A63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200" b="1" dirty="0"/>
              <a:t>José P. Ramalho</a:t>
            </a:r>
          </a:p>
          <a:p>
            <a:pPr marL="457200" indent="-457200">
              <a:buClr>
                <a:srgbClr val="091A63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200" b="1" dirty="0"/>
              <a:t>Leopoldo S. </a:t>
            </a:r>
            <a:r>
              <a:rPr lang="pt-BR" sz="2200" b="1" dirty="0" smtClean="0"/>
              <a:t>Luz</a:t>
            </a:r>
            <a:endParaRPr lang="pt-BR" sz="2200" b="1" dirty="0"/>
          </a:p>
        </p:txBody>
      </p:sp>
      <p:sp>
        <p:nvSpPr>
          <p:cNvPr id="6" name="Marcador de Posição do Texto 1"/>
          <p:cNvSpPr txBox="1">
            <a:spLocks/>
          </p:cNvSpPr>
          <p:nvPr/>
        </p:nvSpPr>
        <p:spPr>
          <a:xfrm>
            <a:off x="0" y="0"/>
            <a:ext cx="12146471" cy="1620069"/>
          </a:xfrm>
          <a:prstGeom prst="rect">
            <a:avLst/>
          </a:prstGeom>
          <a:noFill/>
        </p:spPr>
        <p:txBody>
          <a:bodyPr lIns="91248" tIns="45624" rIns="91248" bIns="45624" anchor="ctr"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8800" kern="1200">
                <a:solidFill>
                  <a:schemeClr val="accent4"/>
                </a:solidFill>
                <a:effectLst/>
                <a:latin typeface="Bahnschrift SemiBold SemiConden" panose="020B0502040204020203" pitchFamily="34" charset="0"/>
                <a:ea typeface="+mn-ea"/>
                <a:cs typeface="+mn-cs"/>
              </a:defRPr>
            </a:lvl1pPr>
            <a:lvl2pPr marL="739190" indent="-2833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8066" indent="-22634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3925" indent="-22634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9785" indent="-22634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6474" indent="-227858" algn="l" defTabSz="9114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198" indent="-227858" algn="l" defTabSz="9114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7919" indent="-227858" algn="l" defTabSz="9114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3644" indent="-227858" algn="l" defTabSz="9114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pt-BR" sz="3600" b="1" dirty="0" smtClean="0">
                <a:solidFill>
                  <a:schemeClr val="bg1">
                    <a:lumMod val="50000"/>
                  </a:schemeClr>
                </a:solidFill>
              </a:rPr>
              <a:t>PROGRAMA DE QUALIDADE E AGILIDADE DOS TRIBUNAIS DE CONTAS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5"/>
          <p:cNvSpPr txBox="1">
            <a:spLocks/>
          </p:cNvSpPr>
          <p:nvPr/>
        </p:nvSpPr>
        <p:spPr bwMode="auto">
          <a:xfrm>
            <a:off x="489185" y="2293662"/>
            <a:ext cx="5832648" cy="335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97" tIns="45605" rIns="91197" bIns="45605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003" fontAlgn="base">
              <a:lnSpc>
                <a:spcPct val="80000"/>
              </a:lnSpc>
              <a:spcBef>
                <a:spcPct val="0"/>
              </a:spcBef>
              <a:spcAft>
                <a:spcPts val="1996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MBA Gestão da Produção;</a:t>
            </a:r>
          </a:p>
          <a:p>
            <a:pPr defTabSz="912003" fontAlgn="base">
              <a:lnSpc>
                <a:spcPct val="80000"/>
              </a:lnSpc>
              <a:spcBef>
                <a:spcPct val="0"/>
              </a:spcBef>
              <a:spcAft>
                <a:spcPts val="1996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MBA Gestão da Inteligência Competitiva;</a:t>
            </a:r>
          </a:p>
          <a:p>
            <a:pPr defTabSz="912003" fontAlgn="base">
              <a:lnSpc>
                <a:spcPct val="80000"/>
              </a:lnSpc>
              <a:spcBef>
                <a:spcPct val="0"/>
              </a:spcBef>
              <a:spcAft>
                <a:spcPts val="1996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CEAI - Administração Industrial;</a:t>
            </a:r>
          </a:p>
          <a:p>
            <a:pPr defTabSz="912003" fontAlgn="base">
              <a:lnSpc>
                <a:spcPct val="80000"/>
              </a:lnSpc>
              <a:spcBef>
                <a:spcPct val="0"/>
              </a:spcBef>
              <a:spcAft>
                <a:spcPts val="1996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Gestão de Projetos;</a:t>
            </a:r>
          </a:p>
          <a:p>
            <a:pPr defTabSz="912003" fontAlgn="base">
              <a:lnSpc>
                <a:spcPct val="80000"/>
              </a:lnSpc>
              <a:spcBef>
                <a:spcPct val="0"/>
              </a:spcBef>
              <a:spcAft>
                <a:spcPts val="1996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Gestão de Projetos em TI;</a:t>
            </a:r>
          </a:p>
          <a:p>
            <a:pPr defTabSz="912003" fontAlgn="base">
              <a:lnSpc>
                <a:spcPct val="80000"/>
              </a:lnSpc>
              <a:spcBef>
                <a:spcPct val="0"/>
              </a:spcBef>
              <a:spcAft>
                <a:spcPts val="1996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Logística Empresarial;</a:t>
            </a:r>
          </a:p>
          <a:p>
            <a:pPr defTabSz="912003" fontAlgn="base">
              <a:lnSpc>
                <a:spcPct val="80000"/>
              </a:lnSpc>
              <a:spcBef>
                <a:spcPct val="0"/>
              </a:spcBef>
              <a:spcAft>
                <a:spcPts val="1996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Qualidade e Produtividade;</a:t>
            </a:r>
          </a:p>
        </p:txBody>
      </p:sp>
      <p:sp>
        <p:nvSpPr>
          <p:cNvPr id="18" name="Retângulo 17"/>
          <p:cNvSpPr/>
          <p:nvPr/>
        </p:nvSpPr>
        <p:spPr>
          <a:xfrm rot="16200000">
            <a:off x="2346860" y="-319525"/>
            <a:ext cx="98175" cy="37774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7" tIns="45597" rIns="91177" bIns="45597" anchor="ctr"/>
          <a:lstStyle/>
          <a:p>
            <a:pPr algn="ctr" defTabSz="9118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cxnSp>
        <p:nvCxnSpPr>
          <p:cNvPr id="19" name="Conexão reta 24"/>
          <p:cNvCxnSpPr>
            <a:endCxn id="26" idx="3"/>
          </p:cNvCxnSpPr>
          <p:nvPr/>
        </p:nvCxnSpPr>
        <p:spPr>
          <a:xfrm flipV="1">
            <a:off x="513546" y="1655835"/>
            <a:ext cx="6253504" cy="152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"/>
          <p:cNvSpPr txBox="1">
            <a:spLocks noChangeArrowheads="1"/>
          </p:cNvSpPr>
          <p:nvPr/>
        </p:nvSpPr>
        <p:spPr bwMode="auto">
          <a:xfrm>
            <a:off x="396257" y="323925"/>
            <a:ext cx="4787860" cy="61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37" tIns="45621" rIns="91237" bIns="45621">
            <a:spAutoFit/>
          </a:bodyPr>
          <a:lstStyle/>
          <a:p>
            <a:pPr defTabSz="912382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MS PGothic" pitchFamily="34" charset="-128"/>
              </a:rPr>
              <a:t>Pós-graduação</a:t>
            </a:r>
            <a:endParaRPr lang="pt-PT" altLang="pt-PT" sz="4000" b="1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MS PGothic" pitchFamily="34" charset="-128"/>
            </a:endParaRPr>
          </a:p>
        </p:txBody>
      </p:sp>
      <p:sp>
        <p:nvSpPr>
          <p:cNvPr id="22" name="CaixaDeTexto 2"/>
          <p:cNvSpPr txBox="1">
            <a:spLocks noChangeArrowheads="1"/>
          </p:cNvSpPr>
          <p:nvPr/>
        </p:nvSpPr>
        <p:spPr bwMode="auto">
          <a:xfrm>
            <a:off x="396255" y="798963"/>
            <a:ext cx="4787862" cy="79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37" tIns="45621" rIns="91237" bIns="45621">
            <a:spAutoFit/>
          </a:bodyPr>
          <a:lstStyle/>
          <a:p>
            <a:pPr defTabSz="912382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5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MS PGothic" pitchFamily="34" charset="-128"/>
              </a:rPr>
              <a:t>PROGRAMAS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6767050" y="-65919"/>
            <a:ext cx="5401237" cy="6908624"/>
            <a:chOff x="7351923" y="-50623"/>
            <a:chExt cx="4816363" cy="6908624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250"/>
                      </a14:imgEffect>
                      <a14:imgEffect>
                        <a14:saturation sat="2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392"/>
            <a:stretch/>
          </p:blipFill>
          <p:spPr bwMode="auto">
            <a:xfrm flipH="1">
              <a:off x="7351925" y="0"/>
              <a:ext cx="4810513" cy="6858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11"/>
            <a:stretch>
              <a:fillRect/>
            </a:stretch>
          </p:blipFill>
          <p:spPr bwMode="auto">
            <a:xfrm>
              <a:off x="8101111" y="0"/>
              <a:ext cx="40671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tx1">
                  <a:lumMod val="75000"/>
                  <a:lumOff val="2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392" b="49788"/>
            <a:stretch/>
          </p:blipFill>
          <p:spPr bwMode="auto">
            <a:xfrm flipH="1">
              <a:off x="7351923" y="-50623"/>
              <a:ext cx="4810513" cy="3443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11" b="50000"/>
            <a:stretch/>
          </p:blipFill>
          <p:spPr bwMode="auto">
            <a:xfrm>
              <a:off x="8101111" y="-36115"/>
              <a:ext cx="4067175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tângulo 14"/>
            <p:cNvSpPr/>
            <p:nvPr/>
          </p:nvSpPr>
          <p:spPr bwMode="auto">
            <a:xfrm>
              <a:off x="8138392" y="323925"/>
              <a:ext cx="3642841" cy="4949532"/>
            </a:xfrm>
            <a:prstGeom prst="rect">
              <a:avLst/>
            </a:prstGeom>
            <a:noFill/>
            <a:ln w="190500" cmpd="sng">
              <a:solidFill>
                <a:schemeClr val="accent1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177" tIns="45597" rIns="91177" bIns="45597" anchor="ctr"/>
            <a:lstStyle/>
            <a:p>
              <a:pPr algn="ctr" defTabSz="91181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PT" sz="1600">
                <a:solidFill>
                  <a:prstClr val="white"/>
                </a:solidFill>
              </a:endParaRPr>
            </a:p>
          </p:txBody>
        </p:sp>
        <p:cxnSp>
          <p:nvCxnSpPr>
            <p:cNvPr id="20" name="Conexão reta 26"/>
            <p:cNvCxnSpPr>
              <a:stCxn id="26" idx="3"/>
            </p:cNvCxnSpPr>
            <p:nvPr/>
          </p:nvCxnSpPr>
          <p:spPr>
            <a:xfrm>
              <a:off x="7351923" y="1671131"/>
              <a:ext cx="2678077" cy="1525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aixaDeTexto 8"/>
          <p:cNvSpPr txBox="1"/>
          <p:nvPr/>
        </p:nvSpPr>
        <p:spPr>
          <a:xfrm>
            <a:off x="6767052" y="5276741"/>
            <a:ext cx="5402724" cy="1200329"/>
          </a:xfrm>
          <a:prstGeom prst="rect">
            <a:avLst/>
          </a:prstGeom>
          <a:solidFill>
            <a:srgbClr val="DDDDDD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Todos os cursos possuem certificados de conclusão emitidos pela USP, por meio de convênio firmado entre a Fundação Vanzolini e a Universidade.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Forma livre 15"/>
          <p:cNvSpPr/>
          <p:nvPr/>
        </p:nvSpPr>
        <p:spPr>
          <a:xfrm>
            <a:off x="972319" y="6429296"/>
            <a:ext cx="11232107" cy="259308"/>
          </a:xfrm>
          <a:custGeom>
            <a:avLst/>
            <a:gdLst>
              <a:gd name="connsiteX0" fmla="*/ 122830 w 11232107"/>
              <a:gd name="connsiteY0" fmla="*/ 0 h 259308"/>
              <a:gd name="connsiteX1" fmla="*/ 0 w 11232107"/>
              <a:gd name="connsiteY1" fmla="*/ 245660 h 259308"/>
              <a:gd name="connsiteX2" fmla="*/ 11204812 w 11232107"/>
              <a:gd name="connsiteY2" fmla="*/ 259308 h 259308"/>
              <a:gd name="connsiteX3" fmla="*/ 11232107 w 11232107"/>
              <a:gd name="connsiteY3" fmla="*/ 13648 h 259308"/>
              <a:gd name="connsiteX4" fmla="*/ 122830 w 11232107"/>
              <a:gd name="connsiteY4" fmla="*/ 0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2107" h="259308">
                <a:moveTo>
                  <a:pt x="122830" y="0"/>
                </a:moveTo>
                <a:lnTo>
                  <a:pt x="0" y="245660"/>
                </a:lnTo>
                <a:lnTo>
                  <a:pt x="11204812" y="259308"/>
                </a:lnTo>
                <a:lnTo>
                  <a:pt x="11232107" y="13648"/>
                </a:lnTo>
                <a:lnTo>
                  <a:pt x="12283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 descr="Logo_FVanzolini_Vertic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99" y="6277970"/>
            <a:ext cx="947938" cy="454667"/>
          </a:xfrm>
          <a:prstGeom prst="rect">
            <a:avLst/>
          </a:prstGeom>
        </p:spPr>
      </p:pic>
      <p:sp>
        <p:nvSpPr>
          <p:cNvPr id="28" name="Espaço Reservado para Número de Slide 3"/>
          <p:cNvSpPr txBox="1">
            <a:spLocks/>
          </p:cNvSpPr>
          <p:nvPr/>
        </p:nvSpPr>
        <p:spPr>
          <a:xfrm>
            <a:off x="11352119" y="6372597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127708" y="6431888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A Fundação Vanzolini como Organismo de Certificação do MMD-TC 2019</a:t>
            </a:r>
          </a:p>
        </p:txBody>
      </p:sp>
    </p:spTree>
    <p:extLst>
      <p:ext uri="{BB962C8B-B14F-4D97-AF65-F5344CB8AC3E}">
        <p14:creationId xmlns:p14="http://schemas.microsoft.com/office/powerpoint/2010/main" val="340049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228903" y="1461532"/>
            <a:ext cx="4873377" cy="224676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Integridade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rgbClr val="FF0000"/>
                </a:solidFill>
              </a:rPr>
              <a:t>Apresentação</a:t>
            </a:r>
            <a:r>
              <a:rPr lang="pt-BR" sz="2000" b="1" dirty="0" smtClean="0"/>
              <a:t> </a:t>
            </a:r>
            <a:r>
              <a:rPr lang="pt-BR" sz="2000" b="1" dirty="0">
                <a:solidFill>
                  <a:srgbClr val="FF0000"/>
                </a:solidFill>
              </a:rPr>
              <a:t>justa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Devido cuidado profissional;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Confidencialidade;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Independência;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evidência;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risco</a:t>
            </a:r>
            <a:r>
              <a:rPr lang="pt-BR" sz="2000" dirty="0" smtClean="0"/>
              <a:t>.</a:t>
            </a:r>
          </a:p>
        </p:txBody>
      </p:sp>
      <p:sp>
        <p:nvSpPr>
          <p:cNvPr id="12" name="Elipse 11"/>
          <p:cNvSpPr/>
          <p:nvPr/>
        </p:nvSpPr>
        <p:spPr>
          <a:xfrm>
            <a:off x="9757295" y="1332037"/>
            <a:ext cx="2232248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34EA2"/>
                </a:solidFill>
              </a:rPr>
              <a:t>ISO 19011</a:t>
            </a:r>
            <a:endParaRPr lang="pt-BR" sz="2400" b="1" dirty="0">
              <a:solidFill>
                <a:srgbClr val="034EA2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86342" y="1764085"/>
            <a:ext cx="4873377" cy="70788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/>
              <a:t>Apresentação</a:t>
            </a:r>
            <a:r>
              <a:rPr lang="pt-BR" sz="2000" dirty="0" smtClean="0"/>
              <a:t> </a:t>
            </a:r>
            <a:r>
              <a:rPr lang="pt-BR" sz="2000" b="1" dirty="0" smtClean="0"/>
              <a:t>justa</a:t>
            </a:r>
            <a:r>
              <a:rPr lang="pt-BR" sz="2000" dirty="0" smtClean="0"/>
              <a:t>: </a:t>
            </a:r>
            <a:r>
              <a:rPr lang="pt-BR" sz="2000" u="sng" dirty="0" smtClean="0"/>
              <a:t>Obrigação</a:t>
            </a:r>
            <a:r>
              <a:rPr lang="pt-BR" sz="2000" dirty="0" smtClean="0"/>
              <a:t> de reportar com veracidade e exatidão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505072" y="5089227"/>
            <a:ext cx="1059720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pt-BR" dirty="0"/>
              <a:t>Trata da importância de apresentar as </a:t>
            </a:r>
            <a:r>
              <a:rPr lang="pt-BR" b="1" dirty="0"/>
              <a:t>conclusões</a:t>
            </a:r>
            <a:r>
              <a:rPr lang="pt-BR" dirty="0"/>
              <a:t> das auditorias de forma </a:t>
            </a:r>
            <a:r>
              <a:rPr lang="pt-BR" b="1" dirty="0"/>
              <a:t>verdadeiras e objetivas</a:t>
            </a:r>
            <a:r>
              <a:rPr lang="pt-BR" dirty="0"/>
              <a:t>, levando em consideração também a necessidade de registrar possíveis problemas de divergência de opiniões no momento da auditoria. Outra questão é sobre a </a:t>
            </a:r>
            <a:r>
              <a:rPr lang="pt-BR" b="1" dirty="0"/>
              <a:t>comunicação</a:t>
            </a:r>
            <a:r>
              <a:rPr lang="pt-BR" dirty="0"/>
              <a:t> do auditor, que deve ser clara e objetiva.</a:t>
            </a:r>
          </a:p>
        </p:txBody>
      </p:sp>
      <p:pic>
        <p:nvPicPr>
          <p:cNvPr id="30722" name="Picture 2" descr="Resultado de imagem para VERDADEIRO E OBJETI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83" y="2938716"/>
            <a:ext cx="3386088" cy="177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5359718" y="225"/>
            <a:ext cx="6832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2" grpId="0" animBg="1"/>
      <p:bldP spid="1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228903" y="1461532"/>
            <a:ext cx="4873377" cy="224676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Integridade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Apresentação </a:t>
            </a:r>
            <a:r>
              <a:rPr lang="pt-BR" sz="2000" dirty="0"/>
              <a:t>justa;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rgbClr val="FF0000"/>
                </a:solidFill>
              </a:rPr>
              <a:t>Devido</a:t>
            </a:r>
            <a:r>
              <a:rPr lang="pt-BR" sz="2000" b="1" dirty="0" smtClean="0"/>
              <a:t> </a:t>
            </a:r>
            <a:r>
              <a:rPr lang="pt-BR" sz="2000" b="1" dirty="0" smtClean="0">
                <a:solidFill>
                  <a:srgbClr val="FF0000"/>
                </a:solidFill>
              </a:rPr>
              <a:t>cuidado</a:t>
            </a:r>
            <a:r>
              <a:rPr lang="pt-BR" sz="2000" b="1" dirty="0" smtClean="0"/>
              <a:t> </a:t>
            </a:r>
            <a:r>
              <a:rPr lang="pt-BR" sz="2000" b="1" dirty="0" smtClean="0">
                <a:solidFill>
                  <a:srgbClr val="FF0000"/>
                </a:solidFill>
              </a:rPr>
              <a:t>profissional</a:t>
            </a:r>
            <a:r>
              <a:rPr lang="pt-BR" sz="2000" dirty="0" smtClean="0"/>
              <a:t>;</a:t>
            </a:r>
            <a:endParaRPr lang="pt-BR" sz="20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Confidencialidade;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Independência;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evidência;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risco</a:t>
            </a:r>
            <a:r>
              <a:rPr lang="pt-BR" sz="2000" dirty="0" smtClean="0"/>
              <a:t>.</a:t>
            </a:r>
          </a:p>
        </p:txBody>
      </p:sp>
      <p:sp>
        <p:nvSpPr>
          <p:cNvPr id="12" name="Elipse 11"/>
          <p:cNvSpPr/>
          <p:nvPr/>
        </p:nvSpPr>
        <p:spPr>
          <a:xfrm>
            <a:off x="9757295" y="1310577"/>
            <a:ext cx="2232248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34EA2"/>
                </a:solidFill>
              </a:rPr>
              <a:t>ISO 19011</a:t>
            </a:r>
            <a:endParaRPr lang="pt-BR" sz="2400" b="1" dirty="0">
              <a:solidFill>
                <a:srgbClr val="034EA2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86341" y="2844205"/>
            <a:ext cx="4873377" cy="101566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/>
              <a:t>Devido </a:t>
            </a:r>
            <a:r>
              <a:rPr lang="pt-BR" sz="2000" b="1" dirty="0"/>
              <a:t>cuidado </a:t>
            </a:r>
            <a:r>
              <a:rPr lang="pt-BR" sz="2000" b="1" dirty="0" smtClean="0"/>
              <a:t>profissional</a:t>
            </a:r>
            <a:r>
              <a:rPr lang="pt-BR" sz="2000" dirty="0" smtClean="0"/>
              <a:t>: Aplicação </a:t>
            </a:r>
            <a:r>
              <a:rPr lang="pt-BR" sz="2000" dirty="0"/>
              <a:t>de diligência e julgamento </a:t>
            </a:r>
            <a:r>
              <a:rPr lang="pt-BR" sz="2000" dirty="0" smtClean="0"/>
              <a:t>na avaliação dos tribunais.</a:t>
            </a:r>
            <a:endParaRPr lang="pt-BR" sz="2000" dirty="0"/>
          </a:p>
        </p:txBody>
      </p:sp>
      <p:sp>
        <p:nvSpPr>
          <p:cNvPr id="2" name="Retângulo 1"/>
          <p:cNvSpPr/>
          <p:nvPr/>
        </p:nvSpPr>
        <p:spPr>
          <a:xfrm>
            <a:off x="486340" y="4801195"/>
            <a:ext cx="10615939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pt-BR" dirty="0"/>
              <a:t>Refere-se a </a:t>
            </a:r>
            <a:r>
              <a:rPr lang="pt-BR" b="1" dirty="0"/>
              <a:t>agilidade</a:t>
            </a:r>
            <a:r>
              <a:rPr lang="pt-BR" dirty="0"/>
              <a:t> em que o auditor deve aplicar a auditoria e a responsabilidade envolvida em fazer os seus julgamentos. Deve-se trabalhar com </a:t>
            </a:r>
            <a:r>
              <a:rPr lang="pt-BR" b="1" dirty="0"/>
              <a:t>diplomacia</a:t>
            </a:r>
            <a:r>
              <a:rPr lang="pt-BR" dirty="0"/>
              <a:t> durante as auditorias, agindo de </a:t>
            </a:r>
            <a:r>
              <a:rPr lang="pt-BR" b="1" dirty="0"/>
              <a:t>forma cautelosa</a:t>
            </a:r>
            <a:r>
              <a:rPr lang="pt-BR" dirty="0"/>
              <a:t> para obter a confiança dos clientes e demais partes interessadas.</a:t>
            </a:r>
          </a:p>
        </p:txBody>
      </p:sp>
      <p:pic>
        <p:nvPicPr>
          <p:cNvPr id="31746" name="Picture 2" descr="Resultado de imagem para DIPLOMAC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6643" b="9010"/>
          <a:stretch/>
        </p:blipFill>
        <p:spPr bwMode="auto">
          <a:xfrm>
            <a:off x="486341" y="266083"/>
            <a:ext cx="3222281" cy="24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6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2" grpId="0" animBg="1"/>
      <p:bldP spid="1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228903" y="1461532"/>
            <a:ext cx="4873377" cy="224676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Integridade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Apresentação </a:t>
            </a:r>
            <a:r>
              <a:rPr lang="pt-BR" sz="2000" dirty="0"/>
              <a:t>justa;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Devido cuidado profissional;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</a:rPr>
              <a:t>Confidencialidade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Independência;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evidência;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risco</a:t>
            </a:r>
            <a:r>
              <a:rPr lang="pt-BR" sz="2000" dirty="0" smtClean="0"/>
              <a:t>.</a:t>
            </a:r>
          </a:p>
        </p:txBody>
      </p:sp>
      <p:sp>
        <p:nvSpPr>
          <p:cNvPr id="12" name="Elipse 11"/>
          <p:cNvSpPr/>
          <p:nvPr/>
        </p:nvSpPr>
        <p:spPr>
          <a:xfrm>
            <a:off x="9757295" y="1310577"/>
            <a:ext cx="2232248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34EA2"/>
                </a:solidFill>
              </a:rPr>
              <a:t>ISO 19011</a:t>
            </a:r>
            <a:endParaRPr lang="pt-BR" sz="2400" b="1" dirty="0">
              <a:solidFill>
                <a:srgbClr val="034EA2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86340" y="3996333"/>
            <a:ext cx="4873377" cy="70788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/>
              <a:t>Confidencialidade</a:t>
            </a:r>
            <a:r>
              <a:rPr lang="pt-BR" sz="2000" dirty="0" smtClean="0"/>
              <a:t>: Segurança </a:t>
            </a:r>
            <a:r>
              <a:rPr lang="pt-BR" sz="2000" dirty="0"/>
              <a:t>de </a:t>
            </a:r>
            <a:r>
              <a:rPr lang="pt-BR" sz="2000" dirty="0" smtClean="0"/>
              <a:t>informação, por ex.</a:t>
            </a:r>
          </a:p>
        </p:txBody>
      </p:sp>
      <p:pic>
        <p:nvPicPr>
          <p:cNvPr id="32770" name="Picture 2" descr="Resultado de imagem para confidencialid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88" y="763014"/>
            <a:ext cx="3549447" cy="294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86340" y="5089227"/>
            <a:ext cx="10425357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pt-BR" dirty="0"/>
              <a:t>Menciona sobre a importância da </a:t>
            </a:r>
            <a:r>
              <a:rPr lang="pt-BR" b="1" dirty="0"/>
              <a:t>discrição que os auditores</a:t>
            </a:r>
            <a:r>
              <a:rPr lang="pt-BR" dirty="0"/>
              <a:t> devem ter para proteger as informações obtidas das atividades executadas e também da </a:t>
            </a:r>
            <a:r>
              <a:rPr lang="pt-BR" b="1" dirty="0"/>
              <a:t>preservação</a:t>
            </a:r>
            <a:r>
              <a:rPr lang="pt-BR" dirty="0"/>
              <a:t> para que estas não sejam usadas de forma inapropriada e/ou para ganhos pessoais tanto para o auditor quanto para o auditado.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2" grpId="0" animBg="1"/>
      <p:bldP spid="1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228903" y="1461532"/>
            <a:ext cx="4873377" cy="224676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Integridade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Apresentação </a:t>
            </a:r>
            <a:r>
              <a:rPr lang="pt-BR" sz="2000" dirty="0"/>
              <a:t>justa;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Devido cuidado profissional;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Confidencialidade;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</a:rPr>
              <a:t>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evidência;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risco</a:t>
            </a:r>
            <a:r>
              <a:rPr lang="pt-BR" sz="2000" dirty="0" smtClean="0"/>
              <a:t>.</a:t>
            </a:r>
          </a:p>
        </p:txBody>
      </p:sp>
      <p:sp>
        <p:nvSpPr>
          <p:cNvPr id="12" name="Elipse 11"/>
          <p:cNvSpPr/>
          <p:nvPr/>
        </p:nvSpPr>
        <p:spPr>
          <a:xfrm>
            <a:off x="9757295" y="1310577"/>
            <a:ext cx="2232248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34EA2"/>
                </a:solidFill>
              </a:rPr>
              <a:t>ISO 19011</a:t>
            </a:r>
            <a:endParaRPr lang="pt-BR" sz="2400" b="1" dirty="0">
              <a:solidFill>
                <a:srgbClr val="034EA2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92768" y="4716413"/>
            <a:ext cx="4873377" cy="132343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/>
              <a:t>Independência:</a:t>
            </a:r>
            <a:r>
              <a:rPr lang="pt-BR" sz="2000" dirty="0" smtClean="0"/>
              <a:t> Base </a:t>
            </a:r>
            <a:r>
              <a:rPr lang="pt-BR" sz="2000" dirty="0"/>
              <a:t>para a imparcialidade da </a:t>
            </a:r>
            <a:r>
              <a:rPr lang="pt-BR" sz="2000" dirty="0" smtClean="0"/>
              <a:t>avaliação de desempenho </a:t>
            </a:r>
            <a:r>
              <a:rPr lang="pt-BR" sz="2000" dirty="0"/>
              <a:t>e objetividade das </a:t>
            </a:r>
            <a:r>
              <a:rPr lang="pt-BR" sz="2000" dirty="0" smtClean="0"/>
              <a:t>conclusões.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486339" y="773971"/>
            <a:ext cx="4873377" cy="313932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 fontAlgn="base"/>
            <a:r>
              <a:rPr lang="pt-BR" dirty="0"/>
              <a:t>I</a:t>
            </a:r>
            <a:r>
              <a:rPr lang="pt-BR" dirty="0" smtClean="0"/>
              <a:t>mparcialidade </a:t>
            </a:r>
            <a:r>
              <a:rPr lang="pt-BR" dirty="0"/>
              <a:t>e objetividade perante as conclusões da auditoria, de forma que possam realizar as atividades de </a:t>
            </a:r>
            <a:r>
              <a:rPr lang="pt-BR" b="1" dirty="0"/>
              <a:t>forma livre</a:t>
            </a:r>
            <a:r>
              <a:rPr lang="pt-BR" dirty="0"/>
              <a:t> e</a:t>
            </a:r>
            <a:r>
              <a:rPr lang="pt-BR" b="1" dirty="0"/>
              <a:t> não tendenciosa</a:t>
            </a:r>
            <a:r>
              <a:rPr lang="pt-BR" dirty="0" smtClean="0"/>
              <a:t>.</a:t>
            </a:r>
          </a:p>
          <a:p>
            <a:pPr algn="just" fontAlgn="base"/>
            <a:endParaRPr lang="pt-BR" dirty="0"/>
          </a:p>
          <a:p>
            <a:pPr algn="just" fontAlgn="base"/>
            <a:r>
              <a:rPr lang="pt-BR" dirty="0"/>
              <a:t>Para isso é fundamental que os auditores mantenham objetividade durante todo o processo e que, em caso de auditoria interna, não realizem as auditorias nos mesmos locais de suas funções, para garantir que as conclusões sejam baseadas somente nas </a:t>
            </a:r>
            <a:r>
              <a:rPr lang="pt-BR" b="1" dirty="0"/>
              <a:t>evidências identificadas</a:t>
            </a:r>
            <a:r>
              <a:rPr lang="pt-BR" dirty="0"/>
              <a:t>.</a:t>
            </a:r>
          </a:p>
        </p:txBody>
      </p:sp>
      <p:pic>
        <p:nvPicPr>
          <p:cNvPr id="33794" name="Picture 2" descr="Resultado de imagem para independÃªncia profissional  -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27" y="3913292"/>
            <a:ext cx="1686527" cy="240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6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3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animBg="1"/>
      <p:bldP spid="2" grpId="0" uiExpand="1" build="p" animBg="1"/>
      <p:bldP spid="1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228903" y="1461532"/>
            <a:ext cx="4873377" cy="224676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Integridade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Apresentação </a:t>
            </a:r>
            <a:r>
              <a:rPr lang="pt-BR" sz="2000" dirty="0"/>
              <a:t>justa;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Devido cuidado profissional;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Confidencialidade;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Independência;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</a:rPr>
              <a:t>Abordagem baseada em evidência</a:t>
            </a:r>
            <a:r>
              <a:rPr lang="pt-BR" sz="2000" dirty="0">
                <a:solidFill>
                  <a:srgbClr val="FF0000"/>
                </a:solidFill>
              </a:rPr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risco</a:t>
            </a:r>
            <a:r>
              <a:rPr lang="pt-BR" sz="2000" dirty="0" smtClean="0"/>
              <a:t>.</a:t>
            </a:r>
          </a:p>
        </p:txBody>
      </p:sp>
      <p:sp>
        <p:nvSpPr>
          <p:cNvPr id="12" name="Elipse 11"/>
          <p:cNvSpPr/>
          <p:nvPr/>
        </p:nvSpPr>
        <p:spPr>
          <a:xfrm>
            <a:off x="9757295" y="1310577"/>
            <a:ext cx="2232248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34EA2"/>
                </a:solidFill>
              </a:rPr>
              <a:t>ISO 19011</a:t>
            </a:r>
            <a:endParaRPr lang="pt-BR" sz="2400" b="1" dirty="0">
              <a:solidFill>
                <a:srgbClr val="034EA2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228903" y="4597365"/>
            <a:ext cx="4873377" cy="163121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/>
              <a:t>Abordagem baseada </a:t>
            </a:r>
            <a:r>
              <a:rPr lang="pt-BR" sz="2000" b="1" dirty="0"/>
              <a:t>em evidência:</a:t>
            </a:r>
            <a:r>
              <a:rPr lang="pt-BR" sz="2000" dirty="0"/>
              <a:t> Método racional para alcançar conclusões </a:t>
            </a:r>
            <a:r>
              <a:rPr lang="pt-BR" sz="2000" dirty="0" smtClean="0"/>
              <a:t>da avaliação de desempenho </a:t>
            </a:r>
            <a:r>
              <a:rPr lang="pt-BR" sz="2000" dirty="0"/>
              <a:t>confiáveis e reprodutíveis em um processo </a:t>
            </a:r>
            <a:r>
              <a:rPr lang="pt-BR" sz="2000" dirty="0" smtClean="0"/>
              <a:t>sistemático.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415189" y="762911"/>
            <a:ext cx="5237649" cy="34163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pt-BR" dirty="0"/>
              <a:t>Para se alcançar um processo de auditoria sistematizado, de forma que todas as auditorias sejam </a:t>
            </a:r>
            <a:r>
              <a:rPr lang="pt-BR" b="1" dirty="0"/>
              <a:t>confiáveis e com reprodutibilidade</a:t>
            </a:r>
            <a:r>
              <a:rPr lang="pt-BR" dirty="0"/>
              <a:t>, é essencial que seja baseado em um método planejado e racional. </a:t>
            </a:r>
            <a:endParaRPr lang="pt-BR" dirty="0" smtClean="0"/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As </a:t>
            </a:r>
            <a:r>
              <a:rPr lang="pt-BR" b="1" dirty="0"/>
              <a:t>evidências</a:t>
            </a:r>
            <a:r>
              <a:rPr lang="pt-BR" dirty="0"/>
              <a:t> devem ser possíveis de serem verificadas, geralmente baseadas nas informações disponíveis no momento da auditoria, e a </a:t>
            </a:r>
            <a:r>
              <a:rPr lang="pt-BR" b="1" dirty="0"/>
              <a:t>amostragem</a:t>
            </a:r>
            <a:r>
              <a:rPr lang="pt-BR" dirty="0"/>
              <a:t> de análise deve ser coerente com a auditoria, a fim de garantir a </a:t>
            </a:r>
            <a:r>
              <a:rPr lang="pt-BR" b="1" dirty="0"/>
              <a:t>confiabilidade</a:t>
            </a:r>
            <a:r>
              <a:rPr lang="pt-BR" dirty="0"/>
              <a:t> das conclusões obtidas.</a:t>
            </a:r>
          </a:p>
        </p:txBody>
      </p:sp>
      <p:pic>
        <p:nvPicPr>
          <p:cNvPr id="34818" name="Picture 2" descr="Resultado de imagem para eficiÃª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213" y="4254432"/>
            <a:ext cx="3113599" cy="199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8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3" grpId="0" animBg="1"/>
      <p:bldP spid="2" grpId="0" animBg="1"/>
      <p:bldP spid="1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228903" y="1461532"/>
            <a:ext cx="4873377" cy="224676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Integridade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Apresentação </a:t>
            </a:r>
            <a:r>
              <a:rPr lang="pt-BR" sz="2000" dirty="0"/>
              <a:t>justa;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Devido cuidado profissional;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Confidencialidade;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Independência;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evidência;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</a:rPr>
              <a:t>Abordagem baseada em risco</a:t>
            </a:r>
            <a:r>
              <a:rPr lang="pt-BR" sz="20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Elipse 11"/>
          <p:cNvSpPr/>
          <p:nvPr/>
        </p:nvSpPr>
        <p:spPr>
          <a:xfrm>
            <a:off x="9757295" y="1310577"/>
            <a:ext cx="2232248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34EA2"/>
                </a:solidFill>
              </a:rPr>
              <a:t>ISO 19011</a:t>
            </a:r>
            <a:endParaRPr lang="pt-BR" sz="2400" b="1" dirty="0">
              <a:solidFill>
                <a:srgbClr val="034EA2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24247" y="5068902"/>
            <a:ext cx="5472608" cy="101566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/>
              <a:t>Abordagem </a:t>
            </a:r>
            <a:r>
              <a:rPr lang="pt-BR" sz="2000" b="1" dirty="0"/>
              <a:t>baseada em </a:t>
            </a:r>
            <a:r>
              <a:rPr lang="pt-BR" sz="2000" b="1" dirty="0" smtClean="0"/>
              <a:t>risco</a:t>
            </a:r>
            <a:r>
              <a:rPr lang="pt-BR" sz="2000" b="1" dirty="0"/>
              <a:t>:</a:t>
            </a:r>
            <a:r>
              <a:rPr lang="pt-BR" sz="2000" dirty="0" smtClean="0"/>
              <a:t> </a:t>
            </a:r>
            <a:r>
              <a:rPr lang="pt-BR" sz="2000" dirty="0"/>
              <a:t>A</a:t>
            </a:r>
            <a:r>
              <a:rPr lang="pt-BR" sz="2000" dirty="0" smtClean="0"/>
              <a:t>valiação de desempenho </a:t>
            </a:r>
            <a:r>
              <a:rPr lang="pt-BR" sz="2000" dirty="0"/>
              <a:t>que considera riscos e </a:t>
            </a:r>
            <a:r>
              <a:rPr lang="pt-BR" sz="2000" dirty="0" smtClean="0"/>
              <a:t>oportunidades.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4247" y="1095102"/>
            <a:ext cx="5472608" cy="369331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 mentalidade de </a:t>
            </a:r>
            <a:r>
              <a:rPr lang="pt-BR" b="1" dirty="0"/>
              <a:t>risco</a:t>
            </a:r>
            <a:r>
              <a:rPr lang="pt-BR" dirty="0"/>
              <a:t> </a:t>
            </a:r>
            <a:r>
              <a:rPr lang="pt-BR" dirty="0" smtClean="0"/>
              <a:t>é </a:t>
            </a:r>
            <a:r>
              <a:rPr lang="pt-BR" dirty="0"/>
              <a:t>essencial para se conseguir </a:t>
            </a:r>
            <a:r>
              <a:rPr lang="pt-BR" dirty="0" smtClean="0"/>
              <a:t>uma gestão eficaz</a:t>
            </a:r>
            <a:r>
              <a:rPr lang="pt-BR" dirty="0"/>
              <a:t>. O conceito de mentalidade de </a:t>
            </a:r>
            <a:r>
              <a:rPr lang="pt-BR" dirty="0" smtClean="0"/>
              <a:t>risco, inclui, </a:t>
            </a:r>
            <a:r>
              <a:rPr lang="pt-BR" dirty="0"/>
              <a:t>por exemplo, realizar ações preventivas para eliminar não conformidades potenciais</a:t>
            </a:r>
            <a:r>
              <a:rPr lang="pt-BR" dirty="0" smtClean="0"/>
              <a:t>, analisar </a:t>
            </a:r>
            <a:r>
              <a:rPr lang="pt-BR" dirty="0"/>
              <a:t>quaisquer não conformidades que ocorram e tomar ação para prevenir recorrências </a:t>
            </a:r>
            <a:r>
              <a:rPr lang="pt-BR" dirty="0" smtClean="0"/>
              <a:t>que sejam </a:t>
            </a:r>
            <a:r>
              <a:rPr lang="pt-BR" dirty="0"/>
              <a:t>apropriadas aos efeitos </a:t>
            </a:r>
            <a:r>
              <a:rPr lang="pt-BR" dirty="0" smtClean="0"/>
              <a:t>de qualquer desvio.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Uma </a:t>
            </a:r>
            <a:r>
              <a:rPr lang="pt-BR" dirty="0"/>
              <a:t>organização precisa planejar e </a:t>
            </a:r>
            <a:r>
              <a:rPr lang="pt-BR" dirty="0" smtClean="0"/>
              <a:t>implementar ações </a:t>
            </a:r>
            <a:r>
              <a:rPr lang="pt-BR" dirty="0"/>
              <a:t>para abordar riscos e oportunidades. A abordagem de riscos e oportunidades estabelece </a:t>
            </a:r>
            <a:r>
              <a:rPr lang="pt-BR" dirty="0" smtClean="0"/>
              <a:t>uma base para </a:t>
            </a:r>
            <a:r>
              <a:rPr lang="pt-BR" b="1" dirty="0" smtClean="0"/>
              <a:t>a eficácia</a:t>
            </a:r>
            <a:r>
              <a:rPr lang="pt-BR" dirty="0" smtClean="0"/>
              <a:t>, para conseguir </a:t>
            </a:r>
            <a:r>
              <a:rPr lang="pt-BR" dirty="0"/>
              <a:t>resultados </a:t>
            </a:r>
            <a:r>
              <a:rPr lang="pt-BR" dirty="0" smtClean="0"/>
              <a:t>melhorados e </a:t>
            </a:r>
            <a:r>
              <a:rPr lang="pt-BR" dirty="0"/>
              <a:t>para a prevenção de efeitos negativos.</a:t>
            </a:r>
          </a:p>
        </p:txBody>
      </p:sp>
      <p:pic>
        <p:nvPicPr>
          <p:cNvPr id="35842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r="21216"/>
          <a:stretch/>
        </p:blipFill>
        <p:spPr bwMode="auto">
          <a:xfrm>
            <a:off x="6881941" y="3981835"/>
            <a:ext cx="3567299" cy="210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23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2" grpId="0" animBg="1"/>
      <p:bldP spid="2" grpId="0" uiExpand="1" build="p" animBg="1"/>
      <p:bldP spid="1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440354" y="1620069"/>
            <a:ext cx="11289067" cy="2376263"/>
          </a:xfrm>
        </p:spPr>
        <p:txBody>
          <a:bodyPr>
            <a:no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• A preparação para uma auditoria</a:t>
            </a:r>
          </a:p>
          <a:p>
            <a:endParaRPr lang="pt-BR" sz="2800" dirty="0" smtClean="0">
              <a:solidFill>
                <a:schemeClr val="bg1"/>
              </a:solidFill>
            </a:endParaRPr>
          </a:p>
          <a:p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Professor José Ramalho</a:t>
            </a:r>
          </a:p>
          <a:p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22302" y="4618241"/>
            <a:ext cx="6490010" cy="2222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4557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14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2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• Apresentação da FCAV e da parceria Fundação Vanzolini - Atricon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 • Introdução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• Referenciais 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 condução do programa de avaliação do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MMD-TC</a:t>
            </a:r>
          </a:p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 • Terminologia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• Princípios gerais de auditoria aplicáveis à avaliação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MMD-TC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 • A preparação para uma auditoria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07 • A execução de uma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08 • Avaliação e aperfeiçoamento do processo de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09 • Competência e avaliação dos auditores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• Exercícios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84287" y="225"/>
            <a:ext cx="11507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PREPARAÇÃO PARA UMA AUDITORIA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86343" y="859919"/>
            <a:ext cx="4873377" cy="52322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1) Escolher a abordagem</a:t>
            </a:r>
            <a:endParaRPr lang="pt-BR" sz="28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92768" y="1866865"/>
            <a:ext cx="3647903" cy="378565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Requisito conforme a ISSAI 3000</a:t>
            </a:r>
            <a:r>
              <a:rPr lang="pt-BR" sz="2400" b="1" dirty="0" smtClean="0"/>
              <a:t>:</a:t>
            </a:r>
          </a:p>
          <a:p>
            <a:pPr algn="just">
              <a:buClr>
                <a:srgbClr val="F4AD20"/>
              </a:buClr>
              <a:buSzPct val="200000"/>
            </a:pPr>
            <a:endParaRPr lang="pt-BR" sz="24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O auditor deve escolher uma abordagem de auditoria orientada a resultados, problemas ou sistemas, ou uma combinação destas. (ISSAI 3000/40)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560987" y="5112562"/>
            <a:ext cx="4781011" cy="101566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Orientada a </a:t>
            </a:r>
            <a:r>
              <a:rPr lang="pt-BR" sz="2000" b="1" u="sng" dirty="0"/>
              <a:t>sistemas</a:t>
            </a:r>
            <a:r>
              <a:rPr lang="pt-BR" sz="2000" dirty="0"/>
              <a:t>, que examina o adequado funcionamento dos sistemas de gestão.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560987" y="1377712"/>
            <a:ext cx="4873377" cy="163121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Orientada a </a:t>
            </a:r>
            <a:r>
              <a:rPr lang="pt-BR" sz="2000" b="1" u="sng" dirty="0"/>
              <a:t>resultados</a:t>
            </a:r>
            <a:r>
              <a:rPr lang="pt-BR" sz="2000" dirty="0"/>
              <a:t>, que avalia se os objetivos de resultados ou de produtos foram atingidos como planejados ou se os programas e serviços estão funcionando como pretendido;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560987" y="3360455"/>
            <a:ext cx="4873377" cy="132343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Orientada a </a:t>
            </a:r>
            <a:r>
              <a:rPr lang="pt-BR" sz="2000" b="1" u="sng" dirty="0"/>
              <a:t>problemas</a:t>
            </a:r>
            <a:r>
              <a:rPr lang="pt-BR" sz="2000" dirty="0"/>
              <a:t>, que examina, verifica e analisa as causas de problemas específicos ou desvios em relação aos </a:t>
            </a:r>
            <a:r>
              <a:rPr lang="pt-BR" sz="2000" dirty="0" smtClean="0"/>
              <a:t>critérios;</a:t>
            </a:r>
            <a:endParaRPr lang="pt-BR" sz="2000" dirty="0"/>
          </a:p>
        </p:txBody>
      </p:sp>
      <p:cxnSp>
        <p:nvCxnSpPr>
          <p:cNvPr id="3" name="Conector em curva 2"/>
          <p:cNvCxnSpPr>
            <a:stCxn id="13" idx="3"/>
            <a:endCxn id="22" idx="1"/>
          </p:cNvCxnSpPr>
          <p:nvPr/>
        </p:nvCxnSpPr>
        <p:spPr>
          <a:xfrm flipV="1">
            <a:off x="4140671" y="2193320"/>
            <a:ext cx="2420316" cy="156637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em curva 4"/>
          <p:cNvCxnSpPr>
            <a:stCxn id="13" idx="3"/>
            <a:endCxn id="23" idx="1"/>
          </p:cNvCxnSpPr>
          <p:nvPr/>
        </p:nvCxnSpPr>
        <p:spPr>
          <a:xfrm>
            <a:off x="4140671" y="3759691"/>
            <a:ext cx="2420316" cy="26248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em curva 6"/>
          <p:cNvCxnSpPr>
            <a:stCxn id="13" idx="3"/>
            <a:endCxn id="16" idx="1"/>
          </p:cNvCxnSpPr>
          <p:nvPr/>
        </p:nvCxnSpPr>
        <p:spPr>
          <a:xfrm>
            <a:off x="4140671" y="3759691"/>
            <a:ext cx="2420316" cy="186070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09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  <p:bldP spid="16" grpId="0" animBg="1"/>
      <p:bldP spid="22" grpId="0" animBg="1"/>
      <p:bldP spid="2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20391" y="225"/>
            <a:ext cx="10571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PREPARAÇÃO PARA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4247" y="787911"/>
            <a:ext cx="5035473" cy="138499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ctr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2a) Planejar a auditoria</a:t>
            </a:r>
          </a:p>
          <a:p>
            <a:pPr marL="457200" indent="-457200" algn="ctr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 </a:t>
            </a:r>
            <a:r>
              <a:rPr lang="pt-BR" sz="2800" b="1" dirty="0" smtClean="0">
                <a:solidFill>
                  <a:srgbClr val="FF0000"/>
                </a:solidFill>
              </a:rPr>
              <a:t>(RECOMENDAÇÕES DA </a:t>
            </a:r>
          </a:p>
          <a:p>
            <a:pPr marL="457200" indent="-457200" algn="ctr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rgbClr val="FF0000"/>
                </a:solidFill>
              </a:rPr>
              <a:t>ISSAI 100)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431729" y="1785565"/>
            <a:ext cx="6485806" cy="415498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 smtClean="0"/>
              <a:t>ISSAI </a:t>
            </a:r>
            <a:r>
              <a:rPr lang="pt-BR" sz="2400" b="1" dirty="0"/>
              <a:t>100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Termos </a:t>
            </a:r>
            <a:r>
              <a:rPr lang="pt-BR" sz="2400" dirty="0"/>
              <a:t>da auditoria </a:t>
            </a:r>
            <a:r>
              <a:rPr lang="pt-BR" sz="2400" dirty="0" smtClean="0"/>
              <a:t>claramente </a:t>
            </a:r>
            <a:r>
              <a:rPr lang="pt-BR" sz="2400" dirty="0"/>
              <a:t>estabelecidos</a:t>
            </a:r>
            <a:r>
              <a:rPr lang="pt-BR" sz="2400" dirty="0" smtClean="0"/>
              <a:t>. (</a:t>
            </a:r>
            <a:r>
              <a:rPr lang="pt-BR" sz="2400" b="1" dirty="0" smtClean="0"/>
              <a:t>ASSEGURAR</a:t>
            </a:r>
            <a:r>
              <a:rPr lang="pt-BR" sz="2400" dirty="0" smtClean="0"/>
              <a:t>)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Natureza </a:t>
            </a:r>
            <a:r>
              <a:rPr lang="pt-BR" sz="2400" dirty="0"/>
              <a:t>da entidade ou do programa a ser auditado</a:t>
            </a:r>
            <a:r>
              <a:rPr lang="pt-BR" sz="2400" dirty="0" smtClean="0"/>
              <a:t>. (</a:t>
            </a:r>
            <a:r>
              <a:rPr lang="pt-BR" sz="2400" b="1" dirty="0" smtClean="0"/>
              <a:t>ENTENDER</a:t>
            </a:r>
            <a:r>
              <a:rPr lang="pt-BR" sz="2400" dirty="0" smtClean="0"/>
              <a:t>)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Risco </a:t>
            </a:r>
            <a:r>
              <a:rPr lang="pt-BR" sz="2400" dirty="0"/>
              <a:t>ou </a:t>
            </a:r>
            <a:r>
              <a:rPr lang="pt-BR" sz="2400" dirty="0" smtClean="0"/>
              <a:t>problemas, </a:t>
            </a:r>
            <a:r>
              <a:rPr lang="pt-BR" sz="2400" dirty="0"/>
              <a:t>e </a:t>
            </a:r>
            <a:r>
              <a:rPr lang="pt-BR" sz="2400" dirty="0" smtClean="0"/>
              <a:t>revisá-los, em </a:t>
            </a:r>
            <a:r>
              <a:rPr lang="pt-BR" sz="2400" dirty="0"/>
              <a:t>resposta aos achados de auditoria</a:t>
            </a:r>
            <a:r>
              <a:rPr lang="pt-BR" sz="2400" dirty="0" smtClean="0"/>
              <a:t>. (</a:t>
            </a:r>
            <a:r>
              <a:rPr lang="pt-BR" sz="2400" b="1" dirty="0" smtClean="0"/>
              <a:t>ANALISAR</a:t>
            </a:r>
            <a:r>
              <a:rPr lang="pt-BR" sz="2400" dirty="0" smtClean="0"/>
              <a:t>)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Riscos </a:t>
            </a:r>
            <a:r>
              <a:rPr lang="pt-BR" sz="2400" dirty="0"/>
              <a:t>de fraude relevantes para os objetivos da </a:t>
            </a:r>
            <a:r>
              <a:rPr lang="pt-BR" sz="2400" dirty="0" smtClean="0"/>
              <a:t>auditoria (</a:t>
            </a:r>
            <a:r>
              <a:rPr lang="pt-BR" sz="2400" b="1" dirty="0" smtClean="0"/>
              <a:t>IDENTIFICAR</a:t>
            </a:r>
            <a:r>
              <a:rPr lang="pt-BR" sz="2400" dirty="0" smtClean="0"/>
              <a:t> E </a:t>
            </a:r>
            <a:r>
              <a:rPr lang="pt-BR" sz="2400" b="1" dirty="0" smtClean="0"/>
              <a:t>AVALIAR</a:t>
            </a:r>
            <a:r>
              <a:rPr lang="pt-BR" sz="2400" dirty="0" smtClean="0"/>
              <a:t>)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Condução de </a:t>
            </a:r>
            <a:r>
              <a:rPr lang="pt-BR" sz="2400" dirty="0"/>
              <a:t>uma maneira eficiente e eficaz</a:t>
            </a:r>
            <a:r>
              <a:rPr lang="pt-BR" sz="2400" dirty="0" smtClean="0"/>
              <a:t>. (</a:t>
            </a:r>
            <a:r>
              <a:rPr lang="pt-BR" sz="2400" b="1" dirty="0" smtClean="0"/>
              <a:t>ASSEGURAR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9" r="66832"/>
          <a:stretch/>
        </p:blipFill>
        <p:spPr bwMode="auto">
          <a:xfrm>
            <a:off x="966737" y="2362236"/>
            <a:ext cx="3789300" cy="365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2" grpId="0" uiExpand="1" build="p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66737" y="-36115"/>
            <a:ext cx="1122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PREPARAÇÃO PARA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08223" y="611957"/>
            <a:ext cx="5256584" cy="138499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2b) Planejar a auditoria</a:t>
            </a:r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>
                <a:solidFill>
                  <a:srgbClr val="FF0000"/>
                </a:solidFill>
              </a:rPr>
              <a:t>RECOMENDAÇÕES DA </a:t>
            </a:r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>
                <a:solidFill>
                  <a:srgbClr val="FF0000"/>
                </a:solidFill>
              </a:rPr>
              <a:t>ABNT NBR ISO 19011:18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227383" y="2370921"/>
            <a:ext cx="6485806" cy="378565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 smtClean="0"/>
              <a:t>ABNT NBR ISO 19011:2018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Objetivos </a:t>
            </a:r>
            <a:r>
              <a:rPr lang="pt-BR" sz="2400" dirty="0"/>
              <a:t>do </a:t>
            </a:r>
            <a:r>
              <a:rPr lang="pt-BR" sz="2400" dirty="0" smtClean="0"/>
              <a:t>programa (</a:t>
            </a:r>
            <a:r>
              <a:rPr lang="pt-BR" sz="2400" b="1" dirty="0" smtClean="0"/>
              <a:t>ESTABELECER</a:t>
            </a:r>
            <a:r>
              <a:rPr lang="pt-BR" sz="2400" dirty="0" smtClean="0"/>
              <a:t>)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</a:t>
            </a:r>
            <a:r>
              <a:rPr lang="pt-BR" sz="2400" dirty="0" smtClean="0"/>
              <a:t>iscos </a:t>
            </a:r>
            <a:r>
              <a:rPr lang="pt-BR" sz="2400" dirty="0"/>
              <a:t>e oportunidades do </a:t>
            </a:r>
            <a:r>
              <a:rPr lang="pt-BR" sz="2400" dirty="0" smtClean="0"/>
              <a:t>programa (</a:t>
            </a:r>
            <a:r>
              <a:rPr lang="pt-BR" sz="2400" b="1" dirty="0" smtClean="0"/>
              <a:t>DETERMINAR E AVALIAR</a:t>
            </a:r>
            <a:r>
              <a:rPr lang="pt-BR" sz="2400" dirty="0" smtClean="0"/>
              <a:t>)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Programa (</a:t>
            </a:r>
            <a:r>
              <a:rPr lang="pt-BR" sz="2400" b="1" dirty="0" smtClean="0"/>
              <a:t>ESTABELECER</a:t>
            </a:r>
            <a:r>
              <a:rPr lang="pt-BR" sz="2400" dirty="0" smtClean="0"/>
              <a:t>)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P</a:t>
            </a:r>
            <a:r>
              <a:rPr lang="pt-BR" sz="2400" dirty="0" smtClean="0"/>
              <a:t>apeis  e </a:t>
            </a:r>
            <a:r>
              <a:rPr lang="pt-BR" sz="2400" dirty="0"/>
              <a:t>responsabilidades </a:t>
            </a:r>
            <a:r>
              <a:rPr lang="pt-BR" sz="2400" dirty="0" smtClean="0"/>
              <a:t>(</a:t>
            </a:r>
            <a:r>
              <a:rPr lang="pt-BR" sz="2400" b="1" dirty="0" smtClean="0"/>
              <a:t>DETERMINAR</a:t>
            </a:r>
            <a:r>
              <a:rPr lang="pt-BR" sz="2400" dirty="0" smtClean="0"/>
              <a:t>)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Competências (</a:t>
            </a:r>
            <a:r>
              <a:rPr lang="pt-BR" sz="2400" b="1" dirty="0" smtClean="0"/>
              <a:t>ASSEGURAR</a:t>
            </a:r>
            <a:r>
              <a:rPr lang="pt-BR" sz="2400" dirty="0" smtClean="0"/>
              <a:t>)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Extensão </a:t>
            </a:r>
            <a:r>
              <a:rPr lang="pt-BR" sz="2400" dirty="0"/>
              <a:t>do </a:t>
            </a:r>
            <a:r>
              <a:rPr lang="pt-BR" sz="2400" dirty="0" smtClean="0"/>
              <a:t>programa (</a:t>
            </a:r>
            <a:r>
              <a:rPr lang="pt-BR" sz="2400" b="1" dirty="0" smtClean="0"/>
              <a:t>ESTABELECER</a:t>
            </a:r>
            <a:r>
              <a:rPr lang="pt-BR" sz="2400" dirty="0" smtClean="0"/>
              <a:t>)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Recursos </a:t>
            </a:r>
            <a:r>
              <a:rPr lang="pt-BR" sz="2400" dirty="0"/>
              <a:t>do </a:t>
            </a:r>
            <a:r>
              <a:rPr lang="pt-BR" sz="2400" dirty="0" smtClean="0"/>
              <a:t>programa (</a:t>
            </a:r>
            <a:r>
              <a:rPr lang="pt-BR" sz="2400" b="1" dirty="0" smtClean="0"/>
              <a:t>DETERMINAR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 t="26231" r="23529"/>
          <a:stretch/>
        </p:blipFill>
        <p:spPr bwMode="auto">
          <a:xfrm>
            <a:off x="1188343" y="2370921"/>
            <a:ext cx="2675974" cy="378565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7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r="18133"/>
          <a:stretch/>
        </p:blipFill>
        <p:spPr bwMode="auto">
          <a:xfrm>
            <a:off x="-79393" y="-5319"/>
            <a:ext cx="5585626" cy="68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79393" y="1"/>
            <a:ext cx="2347856" cy="6840538"/>
          </a:xfrm>
          <a:prstGeom prst="rect">
            <a:avLst/>
          </a:prstGeom>
          <a:solidFill>
            <a:srgbClr val="BFBFB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4"/>
          <p:cNvSpPr>
            <a:spLocks/>
          </p:cNvSpPr>
          <p:nvPr/>
        </p:nvSpPr>
        <p:spPr bwMode="auto">
          <a:xfrm>
            <a:off x="5702897" y="81999"/>
            <a:ext cx="6214637" cy="166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97" tIns="45605" rIns="91197" bIns="4560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0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PT" sz="5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PESQUISA </a:t>
            </a:r>
            <a:r>
              <a:rPr lang="pt-BR" altLang="pt-PT" sz="4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&amp; </a:t>
            </a:r>
            <a:r>
              <a:rPr lang="pt-BR" altLang="pt-PT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DESENVOLVIMENTO</a:t>
            </a:r>
            <a:endParaRPr lang="pt-BR" altLang="pt-PT" sz="54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MS PGothic" pitchFamily="34" charset="-128"/>
              <a:cs typeface="Tahoma" panose="020B0604030504040204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5866155" y="124566"/>
            <a:ext cx="3531100" cy="57004"/>
          </a:xfrm>
          <a:prstGeom prst="rect">
            <a:avLst/>
          </a:prstGeom>
          <a:solidFill>
            <a:srgbClr val="60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7" tIns="45605" rIns="91197" bIns="45605" anchor="ctr"/>
          <a:lstStyle/>
          <a:p>
            <a:pPr algn="ctr" defTabSz="9120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cxnSp>
        <p:nvCxnSpPr>
          <p:cNvPr id="29" name="Conexão reta 28"/>
          <p:cNvCxnSpPr/>
          <p:nvPr/>
        </p:nvCxnSpPr>
        <p:spPr>
          <a:xfrm>
            <a:off x="5338350" y="1834025"/>
            <a:ext cx="6993103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5702897" y="2052117"/>
            <a:ext cx="635865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9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A unidade de Pesquisa, Desenvolvimento, Automação e Inovação da Fundação Vanzolini está habilitada junto ao Comitê da Área de Tecnologia da Informação – CATI, à execução de atividades de pesquisa e desenvolvimento - P&amp;D em convênios com empresas beneficiárias dos incentivos da Lei no 8.248, de 1991 (Capacitação e competitividade do setor de informática).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972319" y="6429296"/>
            <a:ext cx="11232107" cy="259308"/>
          </a:xfrm>
          <a:custGeom>
            <a:avLst/>
            <a:gdLst>
              <a:gd name="connsiteX0" fmla="*/ 122830 w 11232107"/>
              <a:gd name="connsiteY0" fmla="*/ 0 h 259308"/>
              <a:gd name="connsiteX1" fmla="*/ 0 w 11232107"/>
              <a:gd name="connsiteY1" fmla="*/ 245660 h 259308"/>
              <a:gd name="connsiteX2" fmla="*/ 11204812 w 11232107"/>
              <a:gd name="connsiteY2" fmla="*/ 259308 h 259308"/>
              <a:gd name="connsiteX3" fmla="*/ 11232107 w 11232107"/>
              <a:gd name="connsiteY3" fmla="*/ 13648 h 259308"/>
              <a:gd name="connsiteX4" fmla="*/ 122830 w 11232107"/>
              <a:gd name="connsiteY4" fmla="*/ 0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2107" h="259308">
                <a:moveTo>
                  <a:pt x="122830" y="0"/>
                </a:moveTo>
                <a:lnTo>
                  <a:pt x="0" y="245660"/>
                </a:lnTo>
                <a:lnTo>
                  <a:pt x="11204812" y="259308"/>
                </a:lnTo>
                <a:lnTo>
                  <a:pt x="11232107" y="13648"/>
                </a:lnTo>
                <a:lnTo>
                  <a:pt x="12283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Logo_FVanzolini_Verti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9" y="6277970"/>
            <a:ext cx="947938" cy="454667"/>
          </a:xfrm>
          <a:prstGeom prst="rect">
            <a:avLst/>
          </a:prstGeom>
        </p:spPr>
      </p:pic>
      <p:sp>
        <p:nvSpPr>
          <p:cNvPr id="14" name="Espaço Reservado para Número de Slide 3"/>
          <p:cNvSpPr txBox="1">
            <a:spLocks/>
          </p:cNvSpPr>
          <p:nvPr/>
        </p:nvSpPr>
        <p:spPr>
          <a:xfrm>
            <a:off x="11352119" y="6372597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127708" y="6431888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A Fundação Vanzolini como Organismo de Certificação do MMD-TC 2019</a:t>
            </a:r>
          </a:p>
        </p:txBody>
      </p:sp>
    </p:spTree>
    <p:extLst>
      <p:ext uri="{BB962C8B-B14F-4D97-AF65-F5344CB8AC3E}">
        <p14:creationId xmlns:p14="http://schemas.microsoft.com/office/powerpoint/2010/main" val="287835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 animBg="1"/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66737" y="-36115"/>
            <a:ext cx="1122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PREPARAÇÃO PARA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12279" y="765791"/>
            <a:ext cx="4536504" cy="95410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/>
              <a:t>•	</a:t>
            </a:r>
            <a:r>
              <a:rPr lang="pt-BR" sz="2800" b="1" dirty="0"/>
              <a:t>Estabelecimento dos objetivos e do programa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359721" y="1876157"/>
            <a:ext cx="6485806" cy="378565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/>
              <a:t>Objetivos direcionam o planejamento e a realização das auditorias.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/>
          </a:p>
          <a:p>
            <a:pPr algn="ctr">
              <a:buClr>
                <a:srgbClr val="F4AD20"/>
              </a:buClr>
              <a:buSzPct val="200000"/>
            </a:pPr>
            <a:r>
              <a:rPr lang="pt-BR" sz="2400" dirty="0"/>
              <a:t>Exemplos </a:t>
            </a:r>
            <a:r>
              <a:rPr lang="pt-BR" sz="2400" dirty="0" smtClean="0"/>
              <a:t>de </a:t>
            </a:r>
            <a:r>
              <a:rPr lang="pt-BR" sz="2400" dirty="0"/>
              <a:t>objetivos: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Contribuir </a:t>
            </a:r>
            <a:r>
              <a:rPr lang="pt-BR" sz="2400" dirty="0"/>
              <a:t>para a melhoria do </a:t>
            </a:r>
            <a:r>
              <a:rPr lang="pt-BR" sz="2400" dirty="0" smtClean="0"/>
              <a:t>Tribunal;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Atender </a:t>
            </a:r>
            <a:r>
              <a:rPr lang="pt-BR" sz="2400" dirty="0"/>
              <a:t>a requisitos de partes interessadas;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Verificar </a:t>
            </a:r>
            <a:r>
              <a:rPr lang="pt-BR" sz="2400" dirty="0"/>
              <a:t>conformidade com </a:t>
            </a:r>
            <a:r>
              <a:rPr lang="pt-BR" sz="2400" dirty="0" smtClean="0"/>
              <a:t>requisitos </a:t>
            </a:r>
            <a:r>
              <a:rPr lang="pt-BR" sz="2400" dirty="0"/>
              <a:t>contratuais;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Obter </a:t>
            </a:r>
            <a:r>
              <a:rPr lang="pt-BR" sz="2400" dirty="0"/>
              <a:t>confiança na capacidade </a:t>
            </a:r>
            <a:r>
              <a:rPr lang="pt-BR" sz="2400" dirty="0" smtClean="0"/>
              <a:t>do Tribunal em </a:t>
            </a:r>
            <a:r>
              <a:rPr lang="pt-BR" sz="2400" dirty="0"/>
              <a:t>atender aos requisitos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pic>
        <p:nvPicPr>
          <p:cNvPr id="13314" name="Picture 2" descr="Resultado de imagem para objet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22" y="2180161"/>
            <a:ext cx="3275922" cy="317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49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2" grpId="0" uiExpand="1" build="p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66737" y="-36115"/>
            <a:ext cx="1122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PREPARAÇÃO PARA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4248" y="768167"/>
            <a:ext cx="4248471" cy="95410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/>
              <a:t>•	</a:t>
            </a:r>
            <a:r>
              <a:rPr lang="pt-BR" sz="2800" b="1" dirty="0"/>
              <a:t>Estabelecimento dos objetivos e do programa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492599" y="1876157"/>
            <a:ext cx="8352928" cy="415498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/>
              <a:t> Exemplos de fatores que influem nos objetivos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N</a:t>
            </a:r>
            <a:r>
              <a:rPr lang="pt-BR" sz="2400" dirty="0" smtClean="0"/>
              <a:t>ecessidades </a:t>
            </a:r>
            <a:r>
              <a:rPr lang="pt-BR" sz="2400" dirty="0"/>
              <a:t>e expectativas de partes </a:t>
            </a:r>
            <a:r>
              <a:rPr lang="pt-BR" sz="2400" dirty="0" smtClean="0"/>
              <a:t>interessadas;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Características de </a:t>
            </a:r>
            <a:r>
              <a:rPr lang="pt-BR" sz="2400" dirty="0"/>
              <a:t>requisitos para processos, produtos, serviços e projetos;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Requisitos do </a:t>
            </a:r>
            <a:r>
              <a:rPr lang="pt-BR" sz="2400" dirty="0"/>
              <a:t>sistema </a:t>
            </a:r>
            <a:r>
              <a:rPr lang="pt-BR" sz="2400" dirty="0" smtClean="0"/>
              <a:t>auditado;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Necessidades de avaliação provedores </a:t>
            </a:r>
            <a:r>
              <a:rPr lang="pt-BR" sz="2400" dirty="0"/>
              <a:t>externos;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Nível </a:t>
            </a:r>
            <a:r>
              <a:rPr lang="pt-BR" sz="2400" dirty="0"/>
              <a:t>de desempenho e nível de maturidade dos sistemas de gestão do auditado;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Riscos </a:t>
            </a:r>
            <a:r>
              <a:rPr lang="pt-BR" sz="2400" dirty="0"/>
              <a:t>e oportunidades identificados para o auditado;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Resultados </a:t>
            </a:r>
            <a:r>
              <a:rPr lang="pt-BR" sz="2400" dirty="0"/>
              <a:t>de auditorias anteriores.</a:t>
            </a:r>
          </a:p>
        </p:txBody>
      </p:sp>
      <p:pic>
        <p:nvPicPr>
          <p:cNvPr id="14338" name="Picture 2" descr="Resultado de imagem para objet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6" y="2914903"/>
            <a:ext cx="2771444" cy="20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72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2" grpId="0" uiExpand="1" build="p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66737" y="-36115"/>
            <a:ext cx="1122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PREPARAÇÃO PARA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4247" y="768167"/>
            <a:ext cx="4104456" cy="138499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Determinando </a:t>
            </a:r>
            <a:r>
              <a:rPr lang="pt-BR" sz="2800" b="1" dirty="0"/>
              <a:t>e avaliando riscos e oportunidades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004767" y="1876157"/>
            <a:ext cx="6840760" cy="415498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 smtClean="0"/>
              <a:t>São </a:t>
            </a:r>
            <a:r>
              <a:rPr lang="pt-BR" sz="2400" b="1" dirty="0"/>
              <a:t>exemplos de riscos à auditoria: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riscos no planejamento da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riscos de falta de recursos para a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riscos na seleção da equipe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risco à comunicação;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riscos à implementação da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riscos ao controle de informação documentada;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riscos ao monitoramento, análise crítica e melhoria do programa de auditorias;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riscos de falta cooperação do auditado e de indisponibilidade de evidência.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19874" y="2614821"/>
            <a:ext cx="4176464" cy="26776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4AD20"/>
              </a:buClr>
              <a:buSzPct val="200000"/>
            </a:pPr>
            <a:r>
              <a:rPr lang="pt-BR" sz="2400" dirty="0" smtClean="0"/>
              <a:t>Convém </a:t>
            </a:r>
            <a:r>
              <a:rPr lang="pt-BR" sz="2400" dirty="0"/>
              <a:t>que as pessoas que gerenciam o programa de auditorias identifiquem e apresentem </a:t>
            </a:r>
            <a:r>
              <a:rPr lang="pt-BR" sz="2400" dirty="0" smtClean="0"/>
              <a:t>os </a:t>
            </a:r>
            <a:r>
              <a:rPr lang="pt-BR" sz="2400" dirty="0"/>
              <a:t>riscos e oportunidades podem estar associados ao programa de auditorias. </a:t>
            </a:r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383190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1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2" grpId="0" uiExpand="1" build="p" animBg="1"/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66737" y="-36115"/>
            <a:ext cx="1122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PREPARAÇÃO PARA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4247" y="1247721"/>
            <a:ext cx="4104456" cy="95410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/>
              <a:t>Estabelecendo o programa de </a:t>
            </a:r>
            <a:r>
              <a:rPr lang="pt-BR" sz="2800" b="1" dirty="0" smtClean="0"/>
              <a:t>auditoria.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004767" y="1272218"/>
            <a:ext cx="6840760" cy="452431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Papéis e responsabilidades da pessoa que gerencia o programa de auditoria.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Competência </a:t>
            </a:r>
            <a:r>
              <a:rPr lang="pt-BR" sz="3200" dirty="0"/>
              <a:t>das pessoas que gerenciam o programa de </a:t>
            </a:r>
            <a:r>
              <a:rPr lang="pt-BR" sz="3200" dirty="0" smtClean="0"/>
              <a:t>auditoria.</a:t>
            </a:r>
            <a:endParaRPr lang="pt-BR" sz="32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Estabelecendo </a:t>
            </a:r>
            <a:r>
              <a:rPr lang="pt-BR" sz="3200" dirty="0"/>
              <a:t>a extensão do programa de </a:t>
            </a:r>
            <a:r>
              <a:rPr lang="pt-BR" sz="3200" dirty="0" smtClean="0"/>
              <a:t>auditoria.</a:t>
            </a:r>
            <a:endParaRPr lang="pt-BR" sz="32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/>
              <a:t>Determinando recursos do programa de </a:t>
            </a:r>
            <a:r>
              <a:rPr lang="pt-BR" sz="3200" dirty="0" smtClean="0"/>
              <a:t>auditoria.</a:t>
            </a:r>
            <a:endParaRPr lang="pt-BR" sz="3200" dirty="0"/>
          </a:p>
        </p:txBody>
      </p:sp>
      <p:sp>
        <p:nvSpPr>
          <p:cNvPr id="10" name="Retângulo 9"/>
          <p:cNvSpPr/>
          <p:nvPr/>
        </p:nvSpPr>
        <p:spPr>
          <a:xfrm>
            <a:off x="122877" y="3072710"/>
            <a:ext cx="4507196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Preparação</a:t>
            </a:r>
          </a:p>
        </p:txBody>
      </p:sp>
    </p:spTree>
    <p:extLst>
      <p:ext uri="{BB962C8B-B14F-4D97-AF65-F5344CB8AC3E}">
        <p14:creationId xmlns:p14="http://schemas.microsoft.com/office/powerpoint/2010/main" val="302734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2" grpId="0" uiExpand="1" build="p" animBg="1"/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440354" y="1620069"/>
            <a:ext cx="11289067" cy="2376263"/>
          </a:xfrm>
        </p:spPr>
        <p:txBody>
          <a:bodyPr>
            <a:no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• A execução de uma auditoria</a:t>
            </a:r>
            <a:endParaRPr lang="pt-BR" sz="6600" dirty="0">
              <a:solidFill>
                <a:schemeClr val="bg1"/>
              </a:solidFill>
            </a:endParaRPr>
          </a:p>
          <a:p>
            <a:endParaRPr lang="pt-BR" sz="2800" dirty="0" smtClean="0">
              <a:solidFill>
                <a:schemeClr val="bg1"/>
              </a:solidFill>
            </a:endParaRPr>
          </a:p>
          <a:p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dirty="0" smtClean="0">
                <a:solidFill>
                  <a:schemeClr val="bg1"/>
                </a:solidFill>
              </a:rPr>
              <a:t>Professor </a:t>
            </a:r>
            <a:r>
              <a:rPr lang="pt-BR" sz="2800" dirty="0">
                <a:solidFill>
                  <a:schemeClr val="bg1"/>
                </a:solidFill>
              </a:rPr>
              <a:t>José </a:t>
            </a:r>
            <a:r>
              <a:rPr lang="pt-BR" sz="2800" dirty="0" smtClean="0">
                <a:solidFill>
                  <a:schemeClr val="bg1"/>
                </a:solidFill>
              </a:rPr>
              <a:t>Ramalho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22302" y="4618241"/>
            <a:ext cx="6490010" cy="2222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4557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14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2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• Apresentação da FCAV e da parceria Fundação Vanzolini - Atricon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 • Introdução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• Referenciais 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 condução do programa de avaliação do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MMD-TC</a:t>
            </a:r>
          </a:p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 • Terminologia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• Princípios gerais de auditoria aplicáveis à avaliação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MMD-TC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 • A preparação para uma auditoria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 • A execução de uma auditoria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08 • Avaliação e aperfeiçoamento do processo de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09 • Competência e avaliação dos auditores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• Exercícios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85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476375" y="225"/>
            <a:ext cx="1071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81499" y="1764085"/>
            <a:ext cx="6990358" cy="317009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ISSAI 100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49 </a:t>
            </a:r>
            <a:r>
              <a:rPr lang="pt-BR" sz="2400" dirty="0"/>
              <a:t>- </a:t>
            </a:r>
            <a:r>
              <a:rPr lang="pt-BR" sz="2400" dirty="0" smtClean="0"/>
              <a:t>Evidência </a:t>
            </a:r>
            <a:r>
              <a:rPr lang="pt-BR" sz="2400" dirty="0"/>
              <a:t>de auditoria </a:t>
            </a:r>
            <a:r>
              <a:rPr lang="pt-BR" sz="2400" dirty="0" smtClean="0"/>
              <a:t>para o </a:t>
            </a:r>
            <a:r>
              <a:rPr lang="pt-BR" sz="2400" dirty="0"/>
              <a:t>relatório de auditoria. </a:t>
            </a:r>
            <a:endParaRPr lang="pt-BR" sz="2400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50 - </a:t>
            </a:r>
            <a:r>
              <a:rPr lang="pt-BR" sz="2400" dirty="0" smtClean="0"/>
              <a:t>Avaliar as evidências e </a:t>
            </a:r>
            <a:r>
              <a:rPr lang="pt-BR" sz="2400" dirty="0"/>
              <a:t>tirar conclusões.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51 - Elaborar </a:t>
            </a:r>
            <a:r>
              <a:rPr lang="pt-BR" sz="2400" dirty="0"/>
              <a:t>um relatório baseado nas </a:t>
            </a:r>
            <a:r>
              <a:rPr lang="pt-BR" sz="2400" dirty="0" smtClean="0"/>
              <a:t>conclusões.</a:t>
            </a:r>
            <a:endParaRPr lang="pt-BR" sz="24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4" t="18654" r="34232"/>
          <a:stretch/>
        </p:blipFill>
        <p:spPr bwMode="auto">
          <a:xfrm>
            <a:off x="492769" y="1764085"/>
            <a:ext cx="3756904" cy="367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7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08423" y="225"/>
            <a:ext cx="10283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68263" y="1692077"/>
            <a:ext cx="5184576" cy="394723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Adicionalmente em outras ISSAI´s: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1100" b="1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(</a:t>
            </a:r>
            <a:r>
              <a:rPr lang="pt-BR" sz="2800" dirty="0"/>
              <a:t>ISSAI </a:t>
            </a:r>
            <a:r>
              <a:rPr lang="pt-BR" sz="2800" dirty="0" smtClean="0"/>
              <a:t>3000 - 86</a:t>
            </a:r>
            <a:r>
              <a:rPr lang="pt-BR" sz="2800" dirty="0"/>
              <a:t>) </a:t>
            </a:r>
            <a:r>
              <a:rPr lang="pt-BR" sz="2800" dirty="0" smtClean="0"/>
              <a:t> - </a:t>
            </a:r>
            <a:r>
              <a:rPr lang="pt-BR" sz="2800" dirty="0"/>
              <a:t>Documentação  da </a:t>
            </a:r>
            <a:r>
              <a:rPr lang="pt-BR" sz="2800" dirty="0" smtClean="0"/>
              <a:t>Auditoria.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(</a:t>
            </a:r>
            <a:r>
              <a:rPr lang="pt-BR" sz="2800" dirty="0"/>
              <a:t>ISSAI </a:t>
            </a:r>
            <a:r>
              <a:rPr lang="pt-BR" sz="2800" dirty="0" smtClean="0"/>
              <a:t>30 - 10) - </a:t>
            </a:r>
            <a:r>
              <a:rPr lang="pt-BR" sz="2800" dirty="0"/>
              <a:t>Valores </a:t>
            </a:r>
            <a:r>
              <a:rPr lang="pt-BR" sz="2800" dirty="0" smtClean="0"/>
              <a:t> Éticos.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(ISSAI 3100 - 85) - Julgamento </a:t>
            </a:r>
            <a:r>
              <a:rPr lang="pt-BR" sz="2800" dirty="0"/>
              <a:t>e ceticismo </a:t>
            </a:r>
            <a:r>
              <a:rPr lang="pt-BR" sz="2800" dirty="0" smtClean="0"/>
              <a:t>profissional.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(ISSAI 3100 - 91) - Fraudes.</a:t>
            </a:r>
            <a:endParaRPr lang="pt-BR" sz="2800" dirty="0"/>
          </a:p>
        </p:txBody>
      </p:sp>
      <p:sp>
        <p:nvSpPr>
          <p:cNvPr id="8" name="Retângulo 7"/>
          <p:cNvSpPr/>
          <p:nvPr/>
        </p:nvSpPr>
        <p:spPr>
          <a:xfrm>
            <a:off x="6300911" y="1692077"/>
            <a:ext cx="5184576" cy="39703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ISSAI </a:t>
            </a:r>
            <a:r>
              <a:rPr 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3000: </a:t>
            </a:r>
          </a:p>
          <a:p>
            <a:pPr algn="just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pt-B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auditor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deve exercer </a:t>
            </a:r>
            <a:r>
              <a:rPr lang="pt-BR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julgamento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ceticismo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profissionais e analisar as questões a partir de diferentes perspectivas, mantendo uma atitude aberta e objetiva em relação aos vários pontos de vista e argumentos. </a:t>
            </a:r>
            <a:r>
              <a:rPr lang="pt-BR" sz="2800" i="1" dirty="0">
                <a:latin typeface="Calibri" panose="020F0502020204030204" pitchFamily="34" charset="0"/>
                <a:cs typeface="Calibri" panose="020F0502020204030204" pitchFamily="34" charset="0"/>
              </a:rPr>
              <a:t>(ISSAI 3000/68) 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80431" y="225"/>
            <a:ext cx="1021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386087" y="1682354"/>
            <a:ext cx="6336133" cy="378565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 smtClean="0"/>
              <a:t>ISSAI </a:t>
            </a:r>
            <a:r>
              <a:rPr lang="pt-BR" sz="2400" b="1" dirty="0"/>
              <a:t>30 – COMPORTAMENTO </a:t>
            </a:r>
            <a:r>
              <a:rPr lang="pt-BR" sz="2400" b="1" dirty="0" smtClean="0"/>
              <a:t>ÉTICO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Conforme a ISSAI </a:t>
            </a:r>
            <a:r>
              <a:rPr lang="pt-BR" sz="2400" dirty="0" smtClean="0"/>
              <a:t>30, são </a:t>
            </a:r>
            <a:r>
              <a:rPr lang="pt-BR" sz="2400" dirty="0"/>
              <a:t>5 os valores fundamentais para o comportamento ético.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ctr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FF0000"/>
                </a:solidFill>
              </a:rPr>
              <a:t>Integridade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 algn="ctr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0000"/>
                </a:solidFill>
              </a:rPr>
              <a:t>Independência e Objetividade</a:t>
            </a:r>
          </a:p>
          <a:p>
            <a:pPr marL="457200" indent="-457200" algn="ctr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0000"/>
                </a:solidFill>
              </a:rPr>
              <a:t>Competência</a:t>
            </a:r>
          </a:p>
          <a:p>
            <a:pPr marL="457200" indent="-457200" algn="ctr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0000"/>
                </a:solidFill>
              </a:rPr>
              <a:t>Comportamento Profissional</a:t>
            </a:r>
          </a:p>
          <a:p>
            <a:pPr marL="457200" indent="-457200" algn="ctr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F0000"/>
                </a:solidFill>
              </a:rPr>
              <a:t>Confidencialidade e </a:t>
            </a:r>
            <a:r>
              <a:rPr lang="pt-BR" sz="2400" b="1" dirty="0" smtClean="0">
                <a:solidFill>
                  <a:srgbClr val="FF0000"/>
                </a:solidFill>
              </a:rPr>
              <a:t>Transparência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12" name="Pergaminho horizontal 11"/>
          <p:cNvSpPr/>
          <p:nvPr/>
        </p:nvSpPr>
        <p:spPr>
          <a:xfrm>
            <a:off x="492768" y="1548061"/>
            <a:ext cx="4513908" cy="172819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rgbClr val="FFFF00"/>
                </a:solidFill>
              </a:rPr>
              <a:t>Quais são os 2 I´s e os 3 C´s do Comportamento ético?</a:t>
            </a:r>
            <a:endParaRPr lang="pt-BR" sz="2000" dirty="0">
              <a:solidFill>
                <a:srgbClr val="FFFF00"/>
              </a:solidFill>
            </a:endParaRPr>
          </a:p>
        </p:txBody>
      </p:sp>
      <p:pic>
        <p:nvPicPr>
          <p:cNvPr id="36866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2" b="23067"/>
          <a:stretch/>
        </p:blipFill>
        <p:spPr bwMode="auto">
          <a:xfrm>
            <a:off x="576217" y="3420270"/>
            <a:ext cx="43356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5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p" animBg="1"/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836415" y="225"/>
            <a:ext cx="10355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66737" y="1518439"/>
            <a:ext cx="9944960" cy="464742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Conforme ABNT NBR ISO 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O </a:t>
            </a:r>
            <a:r>
              <a:rPr lang="pt-BR" sz="2400" dirty="0" smtClean="0"/>
              <a:t>início: </a:t>
            </a:r>
            <a:r>
              <a:rPr lang="pt-BR" sz="2400" dirty="0"/>
              <a:t>A reunião de abertura e a abordagem ao auditado;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Esclarecimento </a:t>
            </a:r>
            <a:r>
              <a:rPr lang="pt-BR" sz="2400" dirty="0"/>
              <a:t>dos papeis de guias </a:t>
            </a:r>
            <a:r>
              <a:rPr lang="pt-BR" sz="2400" dirty="0" smtClean="0"/>
              <a:t> e </a:t>
            </a:r>
            <a:r>
              <a:rPr lang="pt-BR" sz="2400" dirty="0"/>
              <a:t>observadores;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Comunicações  durante </a:t>
            </a:r>
            <a:r>
              <a:rPr lang="pt-BR" sz="2400" dirty="0"/>
              <a:t>uma </a:t>
            </a:r>
            <a:r>
              <a:rPr lang="pt-BR" sz="2400" dirty="0" smtClean="0"/>
              <a:t>auditoria;</a:t>
            </a: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Acesso </a:t>
            </a:r>
            <a:r>
              <a:rPr lang="pt-BR" sz="2400" dirty="0"/>
              <a:t>e análise crítica de informações em uma auditoria;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Outras </a:t>
            </a:r>
            <a:r>
              <a:rPr lang="pt-BR" sz="2400" dirty="0"/>
              <a:t>formas de coletar e verificar informações;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 </a:t>
            </a:r>
            <a:r>
              <a:rPr lang="pt-BR" sz="2400" dirty="0"/>
              <a:t>geração de constatações </a:t>
            </a:r>
            <a:r>
              <a:rPr lang="pt-BR" sz="2400" dirty="0" smtClean="0"/>
              <a:t>da </a:t>
            </a:r>
            <a:r>
              <a:rPr lang="pt-BR" sz="2400" dirty="0"/>
              <a:t>auditoria;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 </a:t>
            </a:r>
            <a:r>
              <a:rPr lang="pt-BR" sz="2400" dirty="0"/>
              <a:t>determinação das conclusões </a:t>
            </a:r>
            <a:r>
              <a:rPr lang="pt-BR" sz="2400" dirty="0" smtClean="0"/>
              <a:t>da </a:t>
            </a:r>
            <a:r>
              <a:rPr lang="pt-BR" sz="2400" dirty="0"/>
              <a:t>auditoria;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 </a:t>
            </a:r>
            <a:r>
              <a:rPr lang="pt-BR" sz="2400" dirty="0"/>
              <a:t>reunião de encerramento;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Preparo </a:t>
            </a:r>
            <a:r>
              <a:rPr lang="pt-BR" sz="2400" dirty="0"/>
              <a:t>e distribuição do </a:t>
            </a:r>
            <a:r>
              <a:rPr lang="pt-BR" sz="2400" dirty="0" smtClean="0"/>
              <a:t>relatório;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Atividades de acompanhamento pós auditoria.</a:t>
            </a:r>
            <a:endParaRPr lang="pt-BR" sz="2400" dirty="0"/>
          </a:p>
        </p:txBody>
      </p:sp>
      <p:pic>
        <p:nvPicPr>
          <p:cNvPr id="37890" name="Picture 2" descr="Resultado de imagem para AUDITO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273" y="4932437"/>
            <a:ext cx="2801699" cy="134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4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484487" y="225"/>
            <a:ext cx="9707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80231" y="1067807"/>
            <a:ext cx="11737303" cy="501675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/>
              <a:t>Conforme ABNT NBR ISO 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u="sng" dirty="0"/>
              <a:t>O início da </a:t>
            </a:r>
            <a:r>
              <a:rPr lang="pt-BR" sz="2400" u="sng" dirty="0" smtClean="0"/>
              <a:t>auditoria:</a:t>
            </a:r>
            <a:r>
              <a:rPr lang="pt-BR" sz="2400" dirty="0" smtClean="0"/>
              <a:t> A reunião </a:t>
            </a:r>
            <a:r>
              <a:rPr lang="pt-BR" sz="2400" dirty="0"/>
              <a:t>de abertura e a abordagem ao auditado</a:t>
            </a:r>
            <a:r>
              <a:rPr lang="pt-BR" sz="2400" dirty="0" smtClean="0"/>
              <a:t>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Apresentar a </a:t>
            </a:r>
            <a:r>
              <a:rPr lang="pt-BR" sz="2400" dirty="0" smtClean="0"/>
              <a:t>equipe e </a:t>
            </a:r>
            <a:r>
              <a:rPr lang="pt-BR" sz="2400" dirty="0"/>
              <a:t>suas </a:t>
            </a:r>
            <a:r>
              <a:rPr lang="pt-BR" sz="2400" dirty="0" smtClean="0"/>
              <a:t> funções</a:t>
            </a:r>
            <a:r>
              <a:rPr lang="pt-BR" sz="2400" dirty="0"/>
              <a:t>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Confirmar com todos </a:t>
            </a:r>
            <a:r>
              <a:rPr lang="pt-BR" sz="2400" dirty="0"/>
              <a:t>os participantes </a:t>
            </a:r>
            <a:r>
              <a:rPr lang="pt-BR" sz="2400" dirty="0" smtClean="0"/>
              <a:t> o plano </a:t>
            </a:r>
            <a:r>
              <a:rPr lang="pt-BR" sz="2400" dirty="0"/>
              <a:t>de </a:t>
            </a:r>
            <a:r>
              <a:rPr lang="pt-BR" sz="2400" dirty="0" smtClean="0"/>
              <a:t>trabalho;</a:t>
            </a: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Assegurar </a:t>
            </a:r>
            <a:r>
              <a:rPr lang="pt-BR" sz="2400" dirty="0"/>
              <a:t>que todas as atividades planejadas </a:t>
            </a:r>
            <a:r>
              <a:rPr lang="pt-BR" sz="2400" dirty="0" smtClean="0"/>
              <a:t>possam </a:t>
            </a:r>
            <a:r>
              <a:rPr lang="pt-BR" sz="2400" dirty="0"/>
              <a:t>ser realizadas</a:t>
            </a:r>
            <a:r>
              <a:rPr lang="pt-BR" sz="2400" dirty="0" smtClean="0"/>
              <a:t>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Outros participantes (Cuidado);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Arranjos diversos como horário, deslocamentos, etc.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Recursos;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Reforçar confidencialidade e sigilo;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Outras atividades que possam impactar.</a:t>
            </a:r>
          </a:p>
        </p:txBody>
      </p:sp>
      <p:pic>
        <p:nvPicPr>
          <p:cNvPr id="38914" name="Picture 2" descr="Resultado de imagem para reunia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2"/>
          <a:stretch/>
        </p:blipFill>
        <p:spPr bwMode="auto">
          <a:xfrm>
            <a:off x="9325247" y="4068341"/>
            <a:ext cx="2621829" cy="20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5"/>
          <p:cNvSpPr txBox="1">
            <a:spLocks/>
          </p:cNvSpPr>
          <p:nvPr/>
        </p:nvSpPr>
        <p:spPr bwMode="auto">
          <a:xfrm>
            <a:off x="5477825" y="1982287"/>
            <a:ext cx="6624375" cy="4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97" tIns="45605" rIns="91197" bIns="45605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2003" fontAlgn="base">
              <a:spcBef>
                <a:spcPct val="0"/>
              </a:spcBef>
              <a:spcAft>
                <a:spcPts val="1200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19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A área de Certificação é dividida em Certificação de Sistemas, Sistemas Evolutivos de Garantia da Qualidade na Construção Civil, Certificação de Produtos e Serviços, e Acreditação de Organizações de Saúde (ONA).</a:t>
            </a:r>
          </a:p>
          <a:p>
            <a:pPr algn="just" defTabSz="912003" fontAlgn="base">
              <a:spcBef>
                <a:spcPct val="0"/>
              </a:spcBef>
              <a:spcAft>
                <a:spcPts val="1200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19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A FCAV Certifica Sistemas da Qualidade </a:t>
            </a:r>
            <a:r>
              <a:rPr lang="pt-BR" sz="19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desde 1990</a:t>
            </a:r>
            <a:r>
              <a:rPr lang="pt-BR" sz="19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.</a:t>
            </a:r>
            <a:endParaRPr lang="pt-BR" sz="1900" b="1" dirty="0">
              <a:solidFill>
                <a:prstClr val="black"/>
              </a:solidFill>
              <a:latin typeface="Century Gothic" panose="020B0502020202020204" pitchFamily="34" charset="0"/>
              <a:ea typeface="MS PGothic" pitchFamily="34" charset="-128"/>
              <a:cs typeface="Tahoma" panose="020B0604030504040204" pitchFamily="34" charset="0"/>
            </a:endParaRPr>
          </a:p>
          <a:p>
            <a:pPr algn="just" defTabSz="912003" fontAlgn="base">
              <a:spcBef>
                <a:spcPct val="0"/>
              </a:spcBef>
              <a:spcAft>
                <a:spcPts val="1200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19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Foi a </a:t>
            </a:r>
            <a:r>
              <a:rPr lang="pt-BR" sz="19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primeira instituição </a:t>
            </a:r>
            <a:r>
              <a:rPr lang="pt-BR" sz="19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acreditada pelo </a:t>
            </a:r>
            <a:r>
              <a:rPr lang="pt-BR" sz="19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Inmetro</a:t>
            </a:r>
            <a:r>
              <a:rPr lang="pt-BR" sz="19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 no Sistema Brasileiro de Avaliação da Conformidade.</a:t>
            </a:r>
          </a:p>
          <a:p>
            <a:pPr algn="just" defTabSz="912003" fontAlgn="base">
              <a:spcBef>
                <a:spcPct val="0"/>
              </a:spcBef>
              <a:spcAft>
                <a:spcPts val="1200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19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Membro pleno do </a:t>
            </a:r>
            <a:r>
              <a:rPr lang="pt-BR" sz="1900" b="1" i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The International </a:t>
            </a:r>
            <a:r>
              <a:rPr lang="pt-BR" sz="1900" b="1" i="1" dirty="0" err="1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Certification</a:t>
            </a:r>
            <a:r>
              <a:rPr lang="pt-BR" sz="1900" b="1" i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 Network – </a:t>
            </a:r>
            <a:r>
              <a:rPr lang="pt-BR" sz="1900" b="1" i="1" dirty="0" err="1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IQNet</a:t>
            </a:r>
            <a:r>
              <a:rPr lang="pt-BR" sz="19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, </a:t>
            </a:r>
            <a:r>
              <a:rPr lang="pt-BR" sz="19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rede composta pelas 38 mais importantes certificadoras presentes em mais de 150 países, o que outorga validade internacional às suas certificações.</a:t>
            </a:r>
          </a:p>
        </p:txBody>
      </p:sp>
      <p:sp>
        <p:nvSpPr>
          <p:cNvPr id="11" name="Título 4"/>
          <p:cNvSpPr>
            <a:spLocks/>
          </p:cNvSpPr>
          <p:nvPr/>
        </p:nvSpPr>
        <p:spPr bwMode="auto">
          <a:xfrm>
            <a:off x="5702898" y="-10334"/>
            <a:ext cx="5677538" cy="184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7" tIns="45605" rIns="91197" bIns="45605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0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PT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QUALIDADE E </a:t>
            </a:r>
            <a:r>
              <a:rPr lang="pt-BR" altLang="pt-PT" sz="5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CERTIFICAÇÃO</a:t>
            </a:r>
            <a:endParaRPr lang="pt-BR" altLang="pt-PT" sz="60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MS PGothic" pitchFamily="34" charset="-128"/>
              <a:cs typeface="Tahoma" panose="020B0604030504040204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5866154" y="124566"/>
            <a:ext cx="4179173" cy="57004"/>
          </a:xfrm>
          <a:prstGeom prst="rect">
            <a:avLst/>
          </a:prstGeom>
          <a:solidFill>
            <a:srgbClr val="60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7" tIns="45605" rIns="91197" bIns="45605" anchor="ctr"/>
          <a:lstStyle/>
          <a:p>
            <a:pPr algn="ctr" defTabSz="9120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cxnSp>
        <p:nvCxnSpPr>
          <p:cNvPr id="35" name="Conexão reta 34"/>
          <p:cNvCxnSpPr/>
          <p:nvPr/>
        </p:nvCxnSpPr>
        <p:spPr>
          <a:xfrm>
            <a:off x="0" y="2700189"/>
            <a:ext cx="54778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/>
          <p:cNvCxnSpPr/>
          <p:nvPr/>
        </p:nvCxnSpPr>
        <p:spPr>
          <a:xfrm>
            <a:off x="5338350" y="1834025"/>
            <a:ext cx="6993103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3" r="79938" b="34026"/>
          <a:stretch/>
        </p:blipFill>
        <p:spPr bwMode="auto">
          <a:xfrm>
            <a:off x="0" y="-270085"/>
            <a:ext cx="5338344" cy="712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 r="79938" b="33224"/>
          <a:stretch/>
        </p:blipFill>
        <p:spPr bwMode="auto">
          <a:xfrm>
            <a:off x="-9284" y="1836093"/>
            <a:ext cx="5338344" cy="50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rma livre 12"/>
          <p:cNvSpPr/>
          <p:nvPr/>
        </p:nvSpPr>
        <p:spPr>
          <a:xfrm>
            <a:off x="972319" y="6429296"/>
            <a:ext cx="11232107" cy="259308"/>
          </a:xfrm>
          <a:custGeom>
            <a:avLst/>
            <a:gdLst>
              <a:gd name="connsiteX0" fmla="*/ 122830 w 11232107"/>
              <a:gd name="connsiteY0" fmla="*/ 0 h 259308"/>
              <a:gd name="connsiteX1" fmla="*/ 0 w 11232107"/>
              <a:gd name="connsiteY1" fmla="*/ 245660 h 259308"/>
              <a:gd name="connsiteX2" fmla="*/ 11204812 w 11232107"/>
              <a:gd name="connsiteY2" fmla="*/ 259308 h 259308"/>
              <a:gd name="connsiteX3" fmla="*/ 11232107 w 11232107"/>
              <a:gd name="connsiteY3" fmla="*/ 13648 h 259308"/>
              <a:gd name="connsiteX4" fmla="*/ 122830 w 11232107"/>
              <a:gd name="connsiteY4" fmla="*/ 0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2107" h="259308">
                <a:moveTo>
                  <a:pt x="122830" y="0"/>
                </a:moveTo>
                <a:lnTo>
                  <a:pt x="0" y="245660"/>
                </a:lnTo>
                <a:lnTo>
                  <a:pt x="11204812" y="259308"/>
                </a:lnTo>
                <a:lnTo>
                  <a:pt x="11232107" y="13648"/>
                </a:lnTo>
                <a:lnTo>
                  <a:pt x="12283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 descr="Logo_FVanzolini_Verti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9" y="6277970"/>
            <a:ext cx="947938" cy="454667"/>
          </a:xfrm>
          <a:prstGeom prst="rect">
            <a:avLst/>
          </a:prstGeom>
        </p:spPr>
      </p:pic>
      <p:sp>
        <p:nvSpPr>
          <p:cNvPr id="18" name="Espaço Reservado para Número de Slide 3"/>
          <p:cNvSpPr txBox="1">
            <a:spLocks/>
          </p:cNvSpPr>
          <p:nvPr/>
        </p:nvSpPr>
        <p:spPr>
          <a:xfrm>
            <a:off x="11352119" y="6372597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127708" y="6431888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A Fundação Vanzolini como Organismo de Certificação do MMD-TC 2019</a:t>
            </a:r>
          </a:p>
        </p:txBody>
      </p:sp>
    </p:spTree>
    <p:extLst>
      <p:ext uri="{BB962C8B-B14F-4D97-AF65-F5344CB8AC3E}">
        <p14:creationId xmlns:p14="http://schemas.microsoft.com/office/powerpoint/2010/main" val="837937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1" grpId="0"/>
      <p:bldP spid="2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72319" y="225"/>
            <a:ext cx="11219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66737" y="1067807"/>
            <a:ext cx="9944960" cy="501675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/>
              <a:t>Conforme ABNT NBR ISO 19011:18</a:t>
            </a:r>
          </a:p>
          <a:p>
            <a:pPr algn="just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u="sng" dirty="0" smtClean="0"/>
              <a:t>Esclarecimento </a:t>
            </a:r>
            <a:r>
              <a:rPr lang="pt-BR" sz="2400" u="sng" dirty="0"/>
              <a:t>dos papeis </a:t>
            </a:r>
            <a:r>
              <a:rPr lang="pt-BR" sz="2400" u="sng" dirty="0" smtClean="0"/>
              <a:t> de  guias  e </a:t>
            </a:r>
            <a:r>
              <a:rPr lang="pt-BR" sz="2400" u="sng" dirty="0"/>
              <a:t>observadores</a:t>
            </a:r>
            <a:r>
              <a:rPr lang="pt-BR" sz="2400" u="sng" dirty="0" smtClean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u="sng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Auxiliar </a:t>
            </a:r>
            <a:r>
              <a:rPr lang="pt-BR" sz="2400" dirty="0"/>
              <a:t>os auditores na identificação de pessoas para </a:t>
            </a:r>
            <a:r>
              <a:rPr lang="pt-BR" sz="2400" dirty="0" smtClean="0"/>
              <a:t>entrevistas;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Arranjar </a:t>
            </a:r>
            <a:r>
              <a:rPr lang="pt-BR" sz="2400" dirty="0"/>
              <a:t>acesso </a:t>
            </a:r>
            <a:r>
              <a:rPr lang="pt-BR" sz="2400" dirty="0" smtClean="0"/>
              <a:t>a locais  específicos;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Assegurar </a:t>
            </a:r>
            <a:r>
              <a:rPr lang="pt-BR" sz="2400" dirty="0"/>
              <a:t>que as regras </a:t>
            </a:r>
            <a:r>
              <a:rPr lang="pt-BR" sz="2400" dirty="0" smtClean="0"/>
              <a:t> para acesso, segurança e confidencialidade, entre outras  sejam </a:t>
            </a:r>
            <a:r>
              <a:rPr lang="pt-BR" sz="2400" dirty="0"/>
              <a:t>conhecidas </a:t>
            </a:r>
            <a:r>
              <a:rPr lang="pt-BR" sz="2400" dirty="0" smtClean="0"/>
              <a:t> e respeitadas;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Esclarecer ou auxiliar, </a:t>
            </a:r>
            <a:r>
              <a:rPr lang="pt-BR" sz="2400" dirty="0"/>
              <a:t>quando necessário</a:t>
            </a:r>
            <a:r>
              <a:rPr lang="pt-BR" sz="2400" dirty="0" smtClean="0"/>
              <a:t>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u="sng" dirty="0"/>
              <a:t>Não </a:t>
            </a:r>
            <a:r>
              <a:rPr lang="pt-BR" sz="2400" u="sng" dirty="0" smtClean="0"/>
              <a:t>convém</a:t>
            </a:r>
            <a:r>
              <a:rPr lang="pt-BR" sz="2400" dirty="0" smtClean="0"/>
              <a:t> que interfiram </a:t>
            </a:r>
            <a:r>
              <a:rPr lang="pt-BR" sz="2400" dirty="0"/>
              <a:t>na </a:t>
            </a:r>
            <a:r>
              <a:rPr lang="pt-BR" sz="2400" dirty="0" smtClean="0"/>
              <a:t>auditoria. É importante deixar isso claro na reunião de abertura para evitar ter que solicitar que </a:t>
            </a:r>
            <a:r>
              <a:rPr lang="pt-BR" sz="2400" dirty="0"/>
              <a:t>os observadores </a:t>
            </a:r>
            <a:r>
              <a:rPr lang="pt-BR" sz="2400" dirty="0" smtClean="0"/>
              <a:t>não estejam </a:t>
            </a:r>
            <a:r>
              <a:rPr lang="pt-BR" sz="2400" dirty="0"/>
              <a:t>presentes durante </a:t>
            </a:r>
            <a:r>
              <a:rPr lang="pt-BR" sz="2400" dirty="0" smtClean="0"/>
              <a:t>alguma atividade.</a:t>
            </a:r>
            <a:endParaRPr lang="pt-BR" sz="2400" dirty="0"/>
          </a:p>
        </p:txBody>
      </p:sp>
      <p:pic>
        <p:nvPicPr>
          <p:cNvPr id="2050" name="Picture 2" descr="Resultado de imagem para espiÃ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822" y="755973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79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08423" y="225"/>
            <a:ext cx="10283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66737" y="1067807"/>
            <a:ext cx="9944960" cy="390876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Adaptado da norma ABNT </a:t>
            </a:r>
            <a:r>
              <a:rPr lang="pt-BR" sz="3200" b="1" dirty="0"/>
              <a:t>NBR ISO 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u="sng" dirty="0" smtClean="0"/>
              <a:t>Comunicações  durante </a:t>
            </a:r>
            <a:r>
              <a:rPr lang="pt-BR" sz="2400" u="sng" dirty="0"/>
              <a:t>uma </a:t>
            </a:r>
            <a:r>
              <a:rPr lang="pt-BR" sz="2400" u="sng" dirty="0" smtClean="0"/>
              <a:t>auditoria;</a:t>
            </a:r>
            <a:endParaRPr lang="pt-BR" sz="2400" u="sng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Equipe </a:t>
            </a:r>
            <a:r>
              <a:rPr lang="pt-BR" sz="2400" dirty="0"/>
              <a:t>de </a:t>
            </a:r>
            <a:r>
              <a:rPr lang="pt-BR" sz="2400" dirty="0" smtClean="0"/>
              <a:t>auditoria se </a:t>
            </a:r>
            <a:r>
              <a:rPr lang="pt-BR" sz="2400" dirty="0"/>
              <a:t>comunique </a:t>
            </a:r>
            <a:r>
              <a:rPr lang="pt-BR" sz="2400" dirty="0" smtClean="0"/>
              <a:t>sobre  o progresso </a:t>
            </a:r>
            <a:r>
              <a:rPr lang="pt-BR" sz="2400" dirty="0"/>
              <a:t>da </a:t>
            </a:r>
            <a:r>
              <a:rPr lang="pt-BR" sz="2400" dirty="0" smtClean="0"/>
              <a:t>avaliação 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Redistribuir o trabalho na equipe avaliadora, </a:t>
            </a:r>
            <a:r>
              <a:rPr lang="pt-BR" sz="2400" dirty="0"/>
              <a:t>se </a:t>
            </a:r>
            <a:r>
              <a:rPr lang="pt-BR" sz="2400" dirty="0" smtClean="0"/>
              <a:t>necessário;</a:t>
            </a: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Líder comunicar periodicamente </a:t>
            </a:r>
            <a:r>
              <a:rPr lang="pt-BR" sz="2400" dirty="0"/>
              <a:t>o </a:t>
            </a:r>
            <a:r>
              <a:rPr lang="pt-BR" sz="2400" dirty="0" smtClean="0"/>
              <a:t>progresso;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Evidência durante </a:t>
            </a:r>
            <a:r>
              <a:rPr lang="pt-BR" sz="2400" dirty="0"/>
              <a:t>a </a:t>
            </a:r>
            <a:r>
              <a:rPr lang="pt-BR" sz="2400" dirty="0" smtClean="0"/>
              <a:t>auditoria que </a:t>
            </a:r>
            <a:r>
              <a:rPr lang="pt-BR" sz="2400" dirty="0"/>
              <a:t>sugira </a:t>
            </a:r>
            <a:r>
              <a:rPr lang="pt-BR" sz="2400" dirty="0" smtClean="0"/>
              <a:t>um risco </a:t>
            </a:r>
            <a:r>
              <a:rPr lang="pt-BR" sz="2400" dirty="0"/>
              <a:t>imediato e </a:t>
            </a:r>
            <a:r>
              <a:rPr lang="pt-BR" sz="2400" dirty="0" smtClean="0"/>
              <a:t>significativo;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Indicação  </a:t>
            </a:r>
            <a:r>
              <a:rPr lang="pt-BR" sz="2400" dirty="0"/>
              <a:t>que os objetivos </a:t>
            </a:r>
            <a:r>
              <a:rPr lang="pt-BR" sz="2400" dirty="0" smtClean="0"/>
              <a:t>da auditoria não são alcançados, (se ocorrer)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Mudanças  no planejamento, se necessário;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24626" r="81741" b="56833"/>
          <a:stretch/>
        </p:blipFill>
        <p:spPr bwMode="auto">
          <a:xfrm>
            <a:off x="9037215" y="4644405"/>
            <a:ext cx="2892490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8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96455" y="225"/>
            <a:ext cx="999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66737" y="827981"/>
            <a:ext cx="10385382" cy="501675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/>
              <a:t>Adaptado da norma </a:t>
            </a:r>
            <a:r>
              <a:rPr lang="pt-BR" sz="3200" b="1" dirty="0" smtClean="0"/>
              <a:t>ABNT </a:t>
            </a:r>
            <a:r>
              <a:rPr lang="pt-BR" sz="3200" b="1" dirty="0"/>
              <a:t>NBR ISO </a:t>
            </a:r>
            <a:r>
              <a:rPr lang="pt-BR" sz="3200" b="1" dirty="0" smtClean="0"/>
              <a:t>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u="sng" dirty="0" smtClean="0"/>
              <a:t>Acesso </a:t>
            </a:r>
            <a:r>
              <a:rPr lang="pt-BR" sz="2400" u="sng" dirty="0"/>
              <a:t>e análise crítica de informações em uma auditoria</a:t>
            </a:r>
            <a:r>
              <a:rPr lang="pt-BR" sz="2400" u="sng" dirty="0" smtClean="0"/>
              <a:t>;</a:t>
            </a:r>
            <a:endParaRPr lang="pt-BR" sz="2400" u="sng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Métodos : Conforme  objetivo, escopo, critério, duração, local, etc.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Onde , quando e como acessar informações;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Alteração no método, se necessário;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Analisar informações visando :</a:t>
            </a: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Concluir (ou não) pela conformidade </a:t>
            </a:r>
            <a:r>
              <a:rPr lang="pt-BR" sz="2400" dirty="0"/>
              <a:t>do sistema, </a:t>
            </a:r>
            <a:r>
              <a:rPr lang="pt-BR" sz="2400" dirty="0" smtClean="0"/>
              <a:t>com </a:t>
            </a:r>
            <a:r>
              <a:rPr lang="pt-BR" sz="2400" dirty="0"/>
              <a:t>os critérios de </a:t>
            </a:r>
            <a:r>
              <a:rPr lang="pt-BR" sz="2400" dirty="0" smtClean="0"/>
              <a:t>auditoria;</a:t>
            </a: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Reunir informações para </a:t>
            </a:r>
            <a:r>
              <a:rPr lang="pt-BR" sz="2400" dirty="0"/>
              <a:t>apoiar as </a:t>
            </a:r>
            <a:r>
              <a:rPr lang="pt-BR" sz="2400" dirty="0" smtClean="0"/>
              <a:t>atividades da auditoria.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Dificuldade de acesso a informação: Rever a viabilidade de continuar.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129" y="827981"/>
            <a:ext cx="18002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7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96455" y="225"/>
            <a:ext cx="999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66737" y="827981"/>
            <a:ext cx="9944960" cy="569386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/>
              <a:t>Adaptado da norma </a:t>
            </a:r>
            <a:r>
              <a:rPr lang="pt-BR" sz="3200" b="1" dirty="0" smtClean="0"/>
              <a:t>ABNT </a:t>
            </a:r>
            <a:r>
              <a:rPr lang="pt-BR" sz="3200" b="1" dirty="0"/>
              <a:t>NBR ISO </a:t>
            </a:r>
            <a:r>
              <a:rPr lang="pt-BR" sz="3200" b="1" dirty="0" smtClean="0"/>
              <a:t>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algn="ctr">
              <a:buClr>
                <a:srgbClr val="F4AD20"/>
              </a:buClr>
              <a:buSzPct val="200000"/>
            </a:pPr>
            <a:r>
              <a:rPr lang="pt-BR" sz="2400" u="sng" dirty="0"/>
              <a:t>Métodos para colecionar informações incluem, entre outros:</a:t>
            </a:r>
          </a:p>
          <a:p>
            <a:pPr>
              <a:buClr>
                <a:srgbClr val="F4AD20"/>
              </a:buClr>
              <a:buSzPct val="200000"/>
            </a:pPr>
            <a:endParaRPr lang="pt-BR" sz="800" dirty="0" smtClean="0"/>
          </a:p>
          <a:p>
            <a:pPr>
              <a:buClr>
                <a:srgbClr val="F4AD20"/>
              </a:buClr>
              <a:buSzPct val="200000"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>
              <a:buClr>
                <a:srgbClr val="F4AD20"/>
              </a:buClr>
              <a:buSzPct val="200000"/>
            </a:pPr>
            <a:r>
              <a:rPr lang="pt-BR" sz="2400" b="1" dirty="0" smtClean="0">
                <a:solidFill>
                  <a:srgbClr val="FF0000"/>
                </a:solidFill>
              </a:rPr>
              <a:t>Entrevistas</a:t>
            </a:r>
            <a:r>
              <a:rPr lang="pt-BR" sz="2400" dirty="0" smtClean="0"/>
              <a:t>:</a:t>
            </a:r>
          </a:p>
          <a:p>
            <a:pPr>
              <a:buClr>
                <a:srgbClr val="F4AD20"/>
              </a:buClr>
              <a:buSzPct val="200000"/>
            </a:pPr>
            <a:endParaRPr lang="pt-BR" sz="12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Entrevistar pessoas em níveis e funções diversas;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Entrevistar durante o expediente normal e no local de trabalho;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Pôr a pessoa entrevistada à vontade durante a entrevista;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Explicar ao auditado a razão para a entrevista e anotação que fizer; 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Iniciar com assuntos abertos, por exemplo, solicitando que a pessoa descreva sumariamente suas funções e atividades; 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Evitar perguntas que influenciem as respostas;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Resumir e revisar os resultados da entrevista com a pessoa entrevistada;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Agradecer às pessoas entrevistadas pela participação e cooperação.</a:t>
            </a:r>
            <a:endParaRPr lang="pt-BR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343" y="755973"/>
            <a:ext cx="1905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86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96455" y="225"/>
            <a:ext cx="999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72319" y="830325"/>
            <a:ext cx="9234440" cy="54476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/>
              <a:t>Adaptado da norma </a:t>
            </a:r>
            <a:r>
              <a:rPr lang="pt-BR" sz="3200" b="1" dirty="0" smtClean="0"/>
              <a:t>ABNT </a:t>
            </a:r>
            <a:r>
              <a:rPr lang="pt-BR" sz="3200" b="1" dirty="0"/>
              <a:t>NBR ISO </a:t>
            </a:r>
            <a:r>
              <a:rPr lang="pt-BR" sz="3200" b="1" dirty="0" smtClean="0"/>
              <a:t>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1200" b="1" dirty="0" smtClean="0"/>
          </a:p>
          <a:p>
            <a:pPr algn="ctr">
              <a:buClr>
                <a:srgbClr val="F4AD20"/>
              </a:buClr>
              <a:buSzPct val="200000"/>
            </a:pPr>
            <a:r>
              <a:rPr lang="pt-BR" sz="2400" u="sng" dirty="0"/>
              <a:t>Métodos para colecionar informações incluem, entre </a:t>
            </a:r>
            <a:r>
              <a:rPr lang="pt-BR" sz="2400" u="sng" dirty="0" smtClean="0"/>
              <a:t>outros (cont.):</a:t>
            </a:r>
            <a:endParaRPr lang="pt-BR" sz="2400" u="sng" dirty="0"/>
          </a:p>
          <a:p>
            <a:pPr>
              <a:buClr>
                <a:srgbClr val="F4AD20"/>
              </a:buClr>
              <a:buSzPct val="200000"/>
            </a:pPr>
            <a:endParaRPr lang="pt-BR" sz="800" dirty="0" smtClean="0"/>
          </a:p>
          <a:p>
            <a:pPr>
              <a:buClr>
                <a:srgbClr val="F4AD20"/>
              </a:buClr>
              <a:buSzPct val="200000"/>
            </a:pPr>
            <a:r>
              <a:rPr lang="pt-BR" sz="2400" b="1" dirty="0" smtClean="0">
                <a:solidFill>
                  <a:srgbClr val="FF0000"/>
                </a:solidFill>
              </a:rPr>
              <a:t>Observação</a:t>
            </a:r>
            <a:r>
              <a:rPr lang="pt-BR" sz="2400" dirty="0" smtClean="0">
                <a:solidFill>
                  <a:srgbClr val="FF0000"/>
                </a:solidFill>
              </a:rPr>
              <a:t> </a:t>
            </a:r>
            <a:r>
              <a:rPr lang="pt-BR" sz="2400" dirty="0"/>
              <a:t>de atividades: </a:t>
            </a:r>
            <a:endParaRPr lang="pt-BR" sz="2400" dirty="0" smtClean="0"/>
          </a:p>
          <a:p>
            <a:pPr>
              <a:buClr>
                <a:srgbClr val="F4AD20"/>
              </a:buClr>
              <a:buSzPct val="200000"/>
            </a:pPr>
            <a:endParaRPr lang="pt-BR" sz="8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Buscar relevância e representatividade das amostras;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Qual é o requisito ?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Como investigar? 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 que olhar ?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Quanto tempo persistir em um tópico ?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Existe um desvio a ser reportado? 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Análise crítica de informações documentadas.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 informação documentada é adequada aos requisitos?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 informação documentada é coerente com a prática?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Aquilo que está estabelecido na informação documentada é eficaz?</a:t>
            </a:r>
            <a:endParaRPr lang="pt-BR" sz="2400" dirty="0"/>
          </a:p>
        </p:txBody>
      </p:sp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70" y="2879943"/>
            <a:ext cx="2696816" cy="13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484487" y="225"/>
            <a:ext cx="9707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66737" y="1067807"/>
            <a:ext cx="9944960" cy="526297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Conforme ABNT </a:t>
            </a:r>
            <a:r>
              <a:rPr lang="pt-BR" sz="3200" b="1" dirty="0"/>
              <a:t>NBR ISO </a:t>
            </a:r>
            <a:r>
              <a:rPr lang="pt-BR" sz="3200" b="1" dirty="0" smtClean="0"/>
              <a:t>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u="sng" dirty="0" smtClean="0"/>
              <a:t>Outras </a:t>
            </a:r>
            <a:r>
              <a:rPr lang="pt-BR" sz="2800" u="sng" dirty="0"/>
              <a:t>formas de coletar e verificar informações;</a:t>
            </a:r>
          </a:p>
          <a:p>
            <a:pPr>
              <a:buClr>
                <a:srgbClr val="F4AD20"/>
              </a:buClr>
              <a:buSzPct val="200000"/>
            </a:pPr>
            <a:endParaRPr lang="pt-BR" sz="28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Além da informação documentada: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O que é dito: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O que é observado: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Usar o julgamento para o grau de confiança da informação apresentada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Registrar Constatações</a:t>
            </a:r>
            <a:endParaRPr lang="pt-BR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818" y="884450"/>
            <a:ext cx="2371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2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72319" y="225"/>
            <a:ext cx="11219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66737" y="2094503"/>
            <a:ext cx="9944960" cy="427809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Conforme ABNT </a:t>
            </a:r>
            <a:r>
              <a:rPr lang="pt-BR" sz="3200" b="1" dirty="0"/>
              <a:t>NBR ISO 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u="sng" dirty="0" smtClean="0"/>
              <a:t>A </a:t>
            </a:r>
            <a:r>
              <a:rPr lang="pt-BR" sz="2400" u="sng" dirty="0"/>
              <a:t>geração de constatações </a:t>
            </a:r>
            <a:r>
              <a:rPr lang="pt-BR" sz="2400" u="sng" dirty="0" smtClean="0"/>
              <a:t>de auditoria;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u="sng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Avaliar a evidência em </a:t>
            </a:r>
            <a:r>
              <a:rPr lang="pt-BR" sz="2400" dirty="0"/>
              <a:t>relação aos critérios de auditoria;</a:t>
            </a:r>
            <a:endParaRPr lang="pt-BR" sz="2400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Conformidade ou não conformidade (atendimento ao requisito);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Registrar desvios;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Classificar;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Conversar com o auditado para obter reconhecimento.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Empenhar-se o máximo para solucionar se ocorrer opinião divergente.</a:t>
            </a:r>
            <a:endParaRPr lang="pt-BR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8" y="881423"/>
            <a:ext cx="4321073" cy="73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0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80431" y="225"/>
            <a:ext cx="1021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66737" y="1067807"/>
            <a:ext cx="9944960" cy="409342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/>
              <a:t>Adaptado da norma </a:t>
            </a:r>
            <a:r>
              <a:rPr lang="pt-BR" sz="3600" b="1" dirty="0" smtClean="0"/>
              <a:t>ABNT </a:t>
            </a:r>
            <a:r>
              <a:rPr lang="pt-BR" sz="3600" b="1" dirty="0"/>
              <a:t>NBR ISO 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3200" b="1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u="sng" dirty="0" smtClean="0"/>
              <a:t>A </a:t>
            </a:r>
            <a:r>
              <a:rPr lang="pt-BR" sz="3200" u="sng" dirty="0"/>
              <a:t>determinação das conclusões </a:t>
            </a:r>
            <a:r>
              <a:rPr lang="pt-BR" sz="3200" u="sng" dirty="0" smtClean="0"/>
              <a:t>de auditoria;</a:t>
            </a:r>
            <a:endParaRPr lang="pt-BR" sz="3200" u="sng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3200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Extensão das  conformidades em relação aos critérios;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Implementação eficaz de ações corretivas (se aplicável);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Alcance dos objetivos da </a:t>
            </a:r>
            <a:r>
              <a:rPr lang="pt-BR" sz="3200" dirty="0"/>
              <a:t>auditoria;</a:t>
            </a:r>
            <a:endParaRPr lang="pt-BR" sz="3200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Base para a elaboração do relatório.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271" y="4788421"/>
            <a:ext cx="2461320" cy="122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80431" y="225"/>
            <a:ext cx="1021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66737" y="1067807"/>
            <a:ext cx="9944960" cy="501675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/>
              <a:t>Adaptado da norma </a:t>
            </a:r>
            <a:r>
              <a:rPr lang="pt-BR" sz="3200" b="1" dirty="0" smtClean="0"/>
              <a:t>ABNT </a:t>
            </a:r>
            <a:r>
              <a:rPr lang="pt-BR" sz="3200" b="1" dirty="0"/>
              <a:t>NBR ISO 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u="sng" dirty="0" smtClean="0"/>
              <a:t>A </a:t>
            </a:r>
            <a:r>
              <a:rPr lang="pt-BR" sz="2400" u="sng" dirty="0"/>
              <a:t>reunião de encerramento</a:t>
            </a:r>
            <a:r>
              <a:rPr lang="pt-BR" sz="2400" u="sng" dirty="0" smtClean="0"/>
              <a:t>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u="sng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Apresentar </a:t>
            </a:r>
            <a:r>
              <a:rPr lang="pt-BR" sz="2400" dirty="0"/>
              <a:t>as constatações e </a:t>
            </a:r>
            <a:r>
              <a:rPr lang="pt-BR" sz="2400" dirty="0" smtClean="0"/>
              <a:t>conclusões </a:t>
            </a:r>
            <a:r>
              <a:rPr lang="pt-BR" sz="2400" dirty="0"/>
              <a:t>da auditoria;</a:t>
            </a:r>
            <a:endParaRPr lang="pt-BR" sz="2400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Adequar a linguagem a o público;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Incluir os responsáveis pelos processos auditados;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Outros participantes e/ou partes interessadas.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Se aplicável: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Informar que o processo é baseado em amostragem;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Fazer considerações sobre tratamento de apontamentos.</a:t>
            </a:r>
            <a:endParaRPr lang="pt-BR" sz="2400" dirty="0"/>
          </a:p>
        </p:txBody>
      </p:sp>
      <p:pic>
        <p:nvPicPr>
          <p:cNvPr id="1229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335" y="5072023"/>
            <a:ext cx="1849240" cy="134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1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96455" y="225"/>
            <a:ext cx="999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66737" y="1067807"/>
            <a:ext cx="9944960" cy="452431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/>
              <a:t>Conforme ABNT NBR ISO 19011:18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3200" b="1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u="sng" dirty="0" smtClean="0"/>
              <a:t>Preparo </a:t>
            </a:r>
            <a:r>
              <a:rPr lang="pt-BR" sz="3200" u="sng" dirty="0"/>
              <a:t>e distribuição do relatório de auditoria.</a:t>
            </a:r>
            <a:endParaRPr lang="pt-BR" sz="3200" u="sng" dirty="0" smtClean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Toda identificação: TC auditado, amostra, métodos, etc.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Considerações  sobre a amostragem;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Pontos do MMD-TC não atendidos;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Boas práticas identificadas;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Conclusões.</a:t>
            </a:r>
            <a:endParaRPr lang="pt-BR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311" y="4653797"/>
            <a:ext cx="2023542" cy="167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93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3939"/>
            <a:ext cx="12169775" cy="1140090"/>
          </a:xfrm>
        </p:spPr>
        <p:txBody>
          <a:bodyPr/>
          <a:lstStyle/>
          <a:p>
            <a:r>
              <a:rPr lang="pt-BR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4000" b="1" dirty="0">
                <a:latin typeface="Calibri" panose="020F0502020204030204" pitchFamily="34" charset="0"/>
                <a:cs typeface="Calibri" panose="020F0502020204030204" pitchFamily="34" charset="0"/>
              </a:rPr>
              <a:t>Histórico da Certificação na Fundação Vanzolini</a:t>
            </a:r>
            <a:r>
              <a:rPr lang="pt-BR" sz="4000" b="1" dirty="0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4000" b="1" dirty="0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t-BR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1456" y="5508059"/>
            <a:ext cx="466931" cy="21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6944" y="2484165"/>
            <a:ext cx="1098660" cy="1881148"/>
            <a:chOff x="719" y="2024"/>
            <a:chExt cx="520" cy="1188"/>
          </a:xfrm>
        </p:grpSpPr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719" y="2024"/>
              <a:ext cx="52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pt-BR" sz="1300" dirty="0">
                  <a:latin typeface="Arial" charset="0"/>
                </a:rPr>
                <a:t>1967</a:t>
              </a:r>
              <a:endParaRPr lang="pt-BR" dirty="0">
                <a:latin typeface="Times New Roman" pitchFamily="18" charset="0"/>
              </a:endParaRPr>
            </a:p>
          </p:txBody>
        </p:sp>
        <p:sp>
          <p:nvSpPr>
            <p:cNvPr id="52" name="Line 5"/>
            <p:cNvSpPr>
              <a:spLocks noChangeShapeType="1"/>
            </p:cNvSpPr>
            <p:nvPr/>
          </p:nvSpPr>
          <p:spPr bwMode="auto">
            <a:xfrm>
              <a:off x="968" y="2216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8" y="2888"/>
              <a:ext cx="277" cy="324"/>
            </a:xfrm>
            <a:prstGeom prst="rect">
              <a:avLst/>
            </a:prstGeom>
            <a:noFill/>
          </p:spPr>
        </p:pic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293105" y="2484165"/>
            <a:ext cx="1487390" cy="3185182"/>
            <a:chOff x="1734" y="1980"/>
            <a:chExt cx="440" cy="1530"/>
          </a:xfrm>
        </p:grpSpPr>
        <p:pic>
          <p:nvPicPr>
            <p:cNvPr id="55" name="Picture 8" descr="http://www.asbandeiras.hpg.ig.com.br/04europa/inglaterra.JPG"/>
            <p:cNvPicPr>
              <a:picLocks noChangeAspect="1" noChangeArrowheads="1"/>
            </p:cNvPicPr>
            <p:nvPr/>
          </p:nvPicPr>
          <p:blipFill>
            <a:blip r:link="rId5" cstate="print"/>
            <a:srcRect/>
            <a:stretch>
              <a:fillRect/>
            </a:stretch>
          </p:blipFill>
          <p:spPr bwMode="auto">
            <a:xfrm>
              <a:off x="1824" y="3216"/>
              <a:ext cx="331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734" y="1980"/>
              <a:ext cx="440" cy="1530"/>
              <a:chOff x="1734" y="1536"/>
              <a:chExt cx="440" cy="1530"/>
            </a:xfrm>
          </p:grpSpPr>
          <p:sp>
            <p:nvSpPr>
              <p:cNvPr id="57" name="Rectangle 10"/>
              <p:cNvSpPr>
                <a:spLocks noChangeArrowheads="1"/>
              </p:cNvSpPr>
              <p:nvPr/>
            </p:nvSpPr>
            <p:spPr bwMode="auto">
              <a:xfrm>
                <a:off x="1805" y="1536"/>
                <a:ext cx="298" cy="1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pt-BR" sz="1300" dirty="0">
                    <a:latin typeface="Arial" charset="0"/>
                  </a:rPr>
                  <a:t>1988</a:t>
                </a:r>
                <a:endParaRPr lang="pt-BR" dirty="0">
                  <a:latin typeface="Times New Roman" pitchFamily="18" charset="0"/>
                </a:endParaRPr>
              </a:p>
            </p:txBody>
          </p:sp>
          <p:sp>
            <p:nvSpPr>
              <p:cNvPr id="58" name="Line 11"/>
              <p:cNvSpPr>
                <a:spLocks noChangeShapeType="1"/>
              </p:cNvSpPr>
              <p:nvPr/>
            </p:nvSpPr>
            <p:spPr bwMode="auto">
              <a:xfrm>
                <a:off x="1978" y="1711"/>
                <a:ext cx="0" cy="4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9" name="Text Box 12"/>
              <p:cNvSpPr txBox="1">
                <a:spLocks noChangeArrowheads="1"/>
              </p:cNvSpPr>
              <p:nvPr/>
            </p:nvSpPr>
            <p:spPr bwMode="auto">
              <a:xfrm>
                <a:off x="1734" y="2157"/>
                <a:ext cx="440" cy="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300" dirty="0">
                    <a:solidFill>
                      <a:srgbClr val="000000"/>
                    </a:solidFill>
                    <a:latin typeface="Arial" charset="0"/>
                  </a:rPr>
                  <a:t>Realizado um programa junto ao governo da </a:t>
                </a:r>
                <a:r>
                  <a:rPr lang="pt-BR" sz="1300" dirty="0">
                    <a:latin typeface="Arial" charset="0"/>
                  </a:rPr>
                  <a:t>Inglaterra</a:t>
                </a:r>
              </a:p>
              <a:p>
                <a:pPr algn="ctr"/>
                <a:endParaRPr lang="pt-BR" sz="1300" dirty="0">
                  <a:latin typeface="Arial" charset="0"/>
                </a:endParaRPr>
              </a:p>
              <a:p>
                <a:pPr algn="ctr"/>
                <a:endParaRPr lang="pt-BR" sz="1300" dirty="0"/>
              </a:p>
              <a:p>
                <a:pPr algn="ctr"/>
                <a:endParaRPr lang="pt-BR" sz="1300" dirty="0">
                  <a:latin typeface="Arial" charset="0"/>
                </a:endParaRPr>
              </a:p>
              <a:p>
                <a:pPr algn="ctr"/>
                <a:endParaRPr lang="pt-BR" sz="1300" dirty="0"/>
              </a:p>
              <a:p>
                <a:pPr algn="ctr"/>
                <a:endParaRPr lang="pt-BR" sz="1300" dirty="0">
                  <a:latin typeface="Arial" charset="0"/>
                </a:endParaRPr>
              </a:p>
            </p:txBody>
          </p:sp>
        </p:grpSp>
      </p:grp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3018148" y="2488800"/>
            <a:ext cx="1331069" cy="2080664"/>
            <a:chOff x="2632" y="1980"/>
            <a:chExt cx="630" cy="1314"/>
          </a:xfrm>
        </p:grpSpPr>
        <p:sp>
          <p:nvSpPr>
            <p:cNvPr id="61" name="Line 14"/>
            <p:cNvSpPr>
              <a:spLocks noChangeShapeType="1"/>
            </p:cNvSpPr>
            <p:nvPr/>
          </p:nvSpPr>
          <p:spPr bwMode="auto">
            <a:xfrm>
              <a:off x="2856" y="217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2632" y="1980"/>
              <a:ext cx="630" cy="1314"/>
              <a:chOff x="2632" y="1536"/>
              <a:chExt cx="630" cy="1314"/>
            </a:xfrm>
          </p:grpSpPr>
          <p:sp>
            <p:nvSpPr>
              <p:cNvPr id="63" name="Rectangle 16"/>
              <p:cNvSpPr>
                <a:spLocks noChangeArrowheads="1"/>
              </p:cNvSpPr>
              <p:nvPr/>
            </p:nvSpPr>
            <p:spPr bwMode="auto">
              <a:xfrm>
                <a:off x="2640" y="1536"/>
                <a:ext cx="43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pt-BR" sz="1300" dirty="0">
                    <a:latin typeface="Arial" charset="0"/>
                  </a:rPr>
                  <a:t>1990</a:t>
                </a:r>
                <a:endParaRPr lang="pt-BR" dirty="0">
                  <a:latin typeface="Times New Roman" pitchFamily="18" charset="0"/>
                </a:endParaRPr>
              </a:p>
            </p:txBody>
          </p:sp>
          <p:graphicFrame>
            <p:nvGraphicFramePr>
              <p:cNvPr id="64" name="Object 17"/>
              <p:cNvGraphicFramePr>
                <a:graphicFrameLocks noChangeAspect="1"/>
              </p:cNvGraphicFramePr>
              <p:nvPr/>
            </p:nvGraphicFramePr>
            <p:xfrm>
              <a:off x="2632" y="2352"/>
              <a:ext cx="630" cy="4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0" r:id="rId6" imgW="1993392" imgH="1575816" progId="Word.Document.8">
                      <p:embed/>
                    </p:oleObj>
                  </mc:Choice>
                  <mc:Fallback>
                    <p:oleObj r:id="rId6" imgW="1993392" imgH="1575816" progId="Word.Documen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2" y="2352"/>
                            <a:ext cx="630" cy="49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00CC99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65" name="Rectangle 18"/>
          <p:cNvSpPr>
            <a:spLocks noChangeArrowheads="1"/>
          </p:cNvSpPr>
          <p:nvPr/>
        </p:nvSpPr>
        <p:spPr bwMode="auto">
          <a:xfrm>
            <a:off x="4804427" y="3523985"/>
            <a:ext cx="23431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143078" y="3117828"/>
            <a:ext cx="11883620" cy="342028"/>
            <a:chOff x="528" y="2484"/>
            <a:chExt cx="4560" cy="43"/>
          </a:xfrm>
        </p:grpSpPr>
        <p:sp>
          <p:nvSpPr>
            <p:cNvPr id="67" name="Line 20"/>
            <p:cNvSpPr>
              <a:spLocks noChangeShapeType="1"/>
            </p:cNvSpPr>
            <p:nvPr/>
          </p:nvSpPr>
          <p:spPr bwMode="auto">
            <a:xfrm>
              <a:off x="576" y="2508"/>
              <a:ext cx="45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8" name="Rectangle 21"/>
            <p:cNvSpPr>
              <a:spLocks noChangeArrowheads="1"/>
            </p:cNvSpPr>
            <p:nvPr/>
          </p:nvSpPr>
          <p:spPr bwMode="auto">
            <a:xfrm>
              <a:off x="528" y="2484"/>
              <a:ext cx="45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6276559" y="2484165"/>
            <a:ext cx="912733" cy="1919151"/>
            <a:chOff x="4447" y="1536"/>
            <a:chExt cx="432" cy="1212"/>
          </a:xfrm>
        </p:grpSpPr>
        <p:sp>
          <p:nvSpPr>
            <p:cNvPr id="70" name="Rectangle 23"/>
            <p:cNvSpPr>
              <a:spLocks noChangeArrowheads="1"/>
            </p:cNvSpPr>
            <p:nvPr/>
          </p:nvSpPr>
          <p:spPr bwMode="auto">
            <a:xfrm>
              <a:off x="4447" y="1536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pt-BR" sz="1300" dirty="0">
                  <a:latin typeface="Arial" charset="0"/>
                </a:rPr>
                <a:t>2004</a:t>
              </a:r>
              <a:endParaRPr lang="pt-BR" dirty="0">
                <a:latin typeface="Times New Roman" pitchFamily="18" charset="0"/>
              </a:endParaRPr>
            </a:p>
          </p:txBody>
        </p:sp>
        <p:sp>
          <p:nvSpPr>
            <p:cNvPr id="71" name="Line 24"/>
            <p:cNvSpPr>
              <a:spLocks noChangeShapeType="1"/>
            </p:cNvSpPr>
            <p:nvPr/>
          </p:nvSpPr>
          <p:spPr bwMode="auto">
            <a:xfrm>
              <a:off x="4656" y="1728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72" name="Object 25"/>
            <p:cNvGraphicFramePr>
              <a:graphicFrameLocks noChangeAspect="1"/>
            </p:cNvGraphicFramePr>
            <p:nvPr/>
          </p:nvGraphicFramePr>
          <p:xfrm>
            <a:off x="4464" y="2352"/>
            <a:ext cx="414" cy="3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Imagem de bitmap" r:id="rId8" imgW="657317" imgH="628571" progId="PBrush">
                    <p:embed/>
                  </p:oleObj>
                </mc:Choice>
                <mc:Fallback>
                  <p:oleObj name="Imagem de bitmap" r:id="rId8" imgW="657317" imgH="628571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4" y="2352"/>
                          <a:ext cx="414" cy="3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26"/>
          <p:cNvGrpSpPr>
            <a:grpSpLocks/>
          </p:cNvGrpSpPr>
          <p:nvPr/>
        </p:nvGrpSpPr>
        <p:grpSpPr bwMode="auto">
          <a:xfrm>
            <a:off x="4168175" y="2498671"/>
            <a:ext cx="1977588" cy="2720381"/>
            <a:chOff x="3288" y="1980"/>
            <a:chExt cx="936" cy="1718"/>
          </a:xfrm>
        </p:grpSpPr>
        <p:sp>
          <p:nvSpPr>
            <p:cNvPr id="74" name="Rectangle 27"/>
            <p:cNvSpPr>
              <a:spLocks noChangeArrowheads="1"/>
            </p:cNvSpPr>
            <p:nvPr/>
          </p:nvSpPr>
          <p:spPr bwMode="auto">
            <a:xfrm>
              <a:off x="3312" y="3504"/>
              <a:ext cx="57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b="1">
                  <a:solidFill>
                    <a:schemeClr val="folHlink"/>
                  </a:solidFill>
                </a:rPr>
                <a:t>PARTNERSHIP</a:t>
              </a:r>
            </a:p>
          </p:txBody>
        </p:sp>
        <p:sp>
          <p:nvSpPr>
            <p:cNvPr id="75" name="Line 28"/>
            <p:cNvSpPr>
              <a:spLocks noChangeShapeType="1"/>
            </p:cNvSpPr>
            <p:nvPr/>
          </p:nvSpPr>
          <p:spPr bwMode="auto">
            <a:xfrm>
              <a:off x="3744" y="310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grpSp>
          <p:nvGrpSpPr>
            <p:cNvPr id="13" name="Group 29"/>
            <p:cNvGrpSpPr>
              <a:grpSpLocks/>
            </p:cNvGrpSpPr>
            <p:nvPr/>
          </p:nvGrpSpPr>
          <p:grpSpPr bwMode="auto">
            <a:xfrm>
              <a:off x="3288" y="1980"/>
              <a:ext cx="936" cy="1119"/>
              <a:chOff x="3288" y="1536"/>
              <a:chExt cx="936" cy="1119"/>
            </a:xfrm>
          </p:grpSpPr>
          <p:sp>
            <p:nvSpPr>
              <p:cNvPr id="77" name="Rectangle 30"/>
              <p:cNvSpPr>
                <a:spLocks noChangeArrowheads="1"/>
              </p:cNvSpPr>
              <p:nvPr/>
            </p:nvSpPr>
            <p:spPr bwMode="auto">
              <a:xfrm>
                <a:off x="3528" y="1536"/>
                <a:ext cx="43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pt-BR" sz="1300" dirty="0">
                    <a:latin typeface="Arial" charset="0"/>
                  </a:rPr>
                  <a:t>1997</a:t>
                </a:r>
                <a:endParaRPr lang="pt-BR" dirty="0">
                  <a:latin typeface="Times New Roman" pitchFamily="18" charset="0"/>
                </a:endParaRPr>
              </a:p>
            </p:txBody>
          </p:sp>
          <p:sp>
            <p:nvSpPr>
              <p:cNvPr id="78" name="Line 31"/>
              <p:cNvSpPr>
                <a:spLocks noChangeShapeType="1"/>
              </p:cNvSpPr>
              <p:nvPr/>
            </p:nvSpPr>
            <p:spPr bwMode="auto">
              <a:xfrm>
                <a:off x="3760" y="1728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79" name="Picture 3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288" y="2352"/>
                <a:ext cx="936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82" name="Picture 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1456" y="5508059"/>
            <a:ext cx="466931" cy="21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1456" y="5508059"/>
            <a:ext cx="466931" cy="21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1456" y="5508059"/>
            <a:ext cx="466931" cy="21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1456" y="5508059"/>
            <a:ext cx="466931" cy="21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6947409" y="2484165"/>
            <a:ext cx="2108583" cy="2620622"/>
            <a:chOff x="4332" y="1979"/>
            <a:chExt cx="998" cy="1655"/>
          </a:xfrm>
        </p:grpSpPr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4422" y="1979"/>
              <a:ext cx="816" cy="999"/>
              <a:chOff x="4422" y="1979"/>
              <a:chExt cx="816" cy="999"/>
            </a:xfrm>
          </p:grpSpPr>
          <p:sp>
            <p:nvSpPr>
              <p:cNvPr id="90" name="Rectangle 41"/>
              <p:cNvSpPr>
                <a:spLocks noChangeArrowheads="1"/>
              </p:cNvSpPr>
              <p:nvPr/>
            </p:nvSpPr>
            <p:spPr bwMode="auto">
              <a:xfrm>
                <a:off x="4636" y="1979"/>
                <a:ext cx="43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pt-BR" sz="1300" dirty="0">
                    <a:latin typeface="Arial" charset="0"/>
                  </a:rPr>
                  <a:t>2008</a:t>
                </a:r>
                <a:endParaRPr lang="pt-BR" dirty="0">
                  <a:latin typeface="Times New Roman" pitchFamily="18" charset="0"/>
                </a:endParaRPr>
              </a:p>
            </p:txBody>
          </p:sp>
          <p:sp>
            <p:nvSpPr>
              <p:cNvPr id="91" name="Line 42"/>
              <p:cNvSpPr>
                <a:spLocks noChangeShapeType="1"/>
              </p:cNvSpPr>
              <p:nvPr/>
            </p:nvSpPr>
            <p:spPr bwMode="auto">
              <a:xfrm>
                <a:off x="4844" y="2171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" name="Text Box 43"/>
              <p:cNvSpPr txBox="1">
                <a:spLocks noChangeArrowheads="1"/>
              </p:cNvSpPr>
              <p:nvPr/>
            </p:nvSpPr>
            <p:spPr bwMode="auto">
              <a:xfrm>
                <a:off x="4422" y="2795"/>
                <a:ext cx="816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endParaRPr lang="pt-BR" sz="1300">
                  <a:latin typeface="Arial" charset="0"/>
                </a:endParaRPr>
              </a:p>
            </p:txBody>
          </p:sp>
        </p:grpSp>
        <p:pic>
          <p:nvPicPr>
            <p:cNvPr id="88" name="Picture 4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32" y="3294"/>
              <a:ext cx="998" cy="340"/>
            </a:xfrm>
            <a:prstGeom prst="rect">
              <a:avLst/>
            </a:prstGeom>
            <a:noFill/>
          </p:spPr>
        </p:pic>
        <p:pic>
          <p:nvPicPr>
            <p:cNvPr id="89" name="Picture 4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58" y="2795"/>
              <a:ext cx="622" cy="545"/>
            </a:xfrm>
            <a:prstGeom prst="rect">
              <a:avLst/>
            </a:prstGeom>
            <a:noFill/>
          </p:spPr>
        </p:pic>
      </p:grpSp>
      <p:grpSp>
        <p:nvGrpSpPr>
          <p:cNvPr id="16" name="Grupo 4"/>
          <p:cNvGrpSpPr/>
          <p:nvPr/>
        </p:nvGrpSpPr>
        <p:grpSpPr>
          <a:xfrm>
            <a:off x="8864121" y="2486549"/>
            <a:ext cx="1724051" cy="2544540"/>
            <a:chOff x="7667054" y="2492896"/>
            <a:chExt cx="1295400" cy="2551036"/>
          </a:xfrm>
        </p:grpSpPr>
        <p:grpSp>
          <p:nvGrpSpPr>
            <p:cNvPr id="17" name="Group 40"/>
            <p:cNvGrpSpPr>
              <a:grpSpLocks/>
            </p:cNvGrpSpPr>
            <p:nvPr/>
          </p:nvGrpSpPr>
          <p:grpSpPr bwMode="auto">
            <a:xfrm>
              <a:off x="7667054" y="2492896"/>
              <a:ext cx="1295400" cy="1585912"/>
              <a:chOff x="4422" y="1979"/>
              <a:chExt cx="816" cy="999"/>
            </a:xfrm>
          </p:grpSpPr>
          <p:sp>
            <p:nvSpPr>
              <p:cNvPr id="95" name="Rectangle 41"/>
              <p:cNvSpPr>
                <a:spLocks noChangeArrowheads="1"/>
              </p:cNvSpPr>
              <p:nvPr/>
            </p:nvSpPr>
            <p:spPr bwMode="auto">
              <a:xfrm>
                <a:off x="4636" y="1979"/>
                <a:ext cx="432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pt-BR" sz="1300" dirty="0">
                    <a:latin typeface="Arial" charset="0"/>
                  </a:rPr>
                  <a:t>2014</a:t>
                </a:r>
                <a:endParaRPr lang="pt-BR" dirty="0">
                  <a:latin typeface="Times New Roman" pitchFamily="18" charset="0"/>
                </a:endParaRPr>
              </a:p>
            </p:txBody>
          </p:sp>
          <p:sp>
            <p:nvSpPr>
              <p:cNvPr id="96" name="Line 42"/>
              <p:cNvSpPr>
                <a:spLocks noChangeShapeType="1"/>
              </p:cNvSpPr>
              <p:nvPr/>
            </p:nvSpPr>
            <p:spPr bwMode="auto">
              <a:xfrm>
                <a:off x="4844" y="2171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7" name="Text Box 43"/>
              <p:cNvSpPr txBox="1">
                <a:spLocks noChangeArrowheads="1"/>
              </p:cNvSpPr>
              <p:nvPr/>
            </p:nvSpPr>
            <p:spPr bwMode="auto">
              <a:xfrm>
                <a:off x="4422" y="2795"/>
                <a:ext cx="816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endParaRPr lang="pt-BR" sz="1300">
                  <a:latin typeface="Arial" charset="0"/>
                </a:endParaRPr>
              </a:p>
            </p:txBody>
          </p:sp>
        </p:grpSp>
        <p:pic>
          <p:nvPicPr>
            <p:cNvPr id="98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2610" y="3793331"/>
              <a:ext cx="885370" cy="1250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40"/>
          <p:cNvGrpSpPr>
            <a:grpSpLocks/>
          </p:cNvGrpSpPr>
          <p:nvPr/>
        </p:nvGrpSpPr>
        <p:grpSpPr bwMode="auto">
          <a:xfrm>
            <a:off x="10302646" y="2486549"/>
            <a:ext cx="1867129" cy="1629650"/>
            <a:chOff x="4422" y="1979"/>
            <a:chExt cx="816" cy="999"/>
          </a:xfrm>
        </p:grpSpPr>
        <p:sp>
          <p:nvSpPr>
            <p:cNvPr id="100" name="Rectangle 41"/>
            <p:cNvSpPr>
              <a:spLocks noChangeArrowheads="1"/>
            </p:cNvSpPr>
            <p:nvPr/>
          </p:nvSpPr>
          <p:spPr bwMode="auto">
            <a:xfrm>
              <a:off x="4636" y="1979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pt-BR" sz="1300" dirty="0">
                  <a:latin typeface="Arial" charset="0"/>
                </a:rPr>
                <a:t>2017</a:t>
              </a:r>
              <a:endParaRPr lang="pt-BR" dirty="0">
                <a:latin typeface="Times New Roman" pitchFamily="18" charset="0"/>
              </a:endParaRPr>
            </a:p>
          </p:txBody>
        </p:sp>
        <p:sp>
          <p:nvSpPr>
            <p:cNvPr id="101" name="Line 42"/>
            <p:cNvSpPr>
              <a:spLocks noChangeShapeType="1"/>
            </p:cNvSpPr>
            <p:nvPr/>
          </p:nvSpPr>
          <p:spPr bwMode="auto">
            <a:xfrm>
              <a:off x="4844" y="2171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" name="Text Box 43"/>
            <p:cNvSpPr txBox="1">
              <a:spLocks noChangeArrowheads="1"/>
            </p:cNvSpPr>
            <p:nvPr/>
          </p:nvSpPr>
          <p:spPr bwMode="auto">
            <a:xfrm>
              <a:off x="4422" y="2795"/>
              <a:ext cx="81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pt-BR" sz="1300">
                <a:latin typeface="Arial" charset="0"/>
              </a:endParaRPr>
            </a:p>
          </p:txBody>
        </p:sp>
      </p:grpSp>
      <p:pic>
        <p:nvPicPr>
          <p:cNvPr id="103" name="Imagem 102"/>
          <p:cNvPicPr/>
          <p:nvPr/>
        </p:nvPicPr>
        <p:blipFill rotWithShape="1">
          <a:blip r:embed="rId14" cstate="print"/>
          <a:srcRect l="22124" t="19101" r="20607" b="7864"/>
          <a:stretch/>
        </p:blipFill>
        <p:spPr bwMode="auto">
          <a:xfrm>
            <a:off x="10518854" y="3872575"/>
            <a:ext cx="1507844" cy="805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0792309" y="4713113"/>
            <a:ext cx="1016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tx2"/>
                </a:solidFill>
              </a:rPr>
              <a:t>OVV</a:t>
            </a:r>
          </a:p>
        </p:txBody>
      </p:sp>
      <p:sp>
        <p:nvSpPr>
          <p:cNvPr id="66" name="Forma livre 65"/>
          <p:cNvSpPr/>
          <p:nvPr/>
        </p:nvSpPr>
        <p:spPr>
          <a:xfrm>
            <a:off x="972319" y="6429296"/>
            <a:ext cx="11232107" cy="259308"/>
          </a:xfrm>
          <a:custGeom>
            <a:avLst/>
            <a:gdLst>
              <a:gd name="connsiteX0" fmla="*/ 122830 w 11232107"/>
              <a:gd name="connsiteY0" fmla="*/ 0 h 259308"/>
              <a:gd name="connsiteX1" fmla="*/ 0 w 11232107"/>
              <a:gd name="connsiteY1" fmla="*/ 245660 h 259308"/>
              <a:gd name="connsiteX2" fmla="*/ 11204812 w 11232107"/>
              <a:gd name="connsiteY2" fmla="*/ 259308 h 259308"/>
              <a:gd name="connsiteX3" fmla="*/ 11232107 w 11232107"/>
              <a:gd name="connsiteY3" fmla="*/ 13648 h 259308"/>
              <a:gd name="connsiteX4" fmla="*/ 122830 w 11232107"/>
              <a:gd name="connsiteY4" fmla="*/ 0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2107" h="259308">
                <a:moveTo>
                  <a:pt x="122830" y="0"/>
                </a:moveTo>
                <a:lnTo>
                  <a:pt x="0" y="245660"/>
                </a:lnTo>
                <a:lnTo>
                  <a:pt x="11204812" y="259308"/>
                </a:lnTo>
                <a:lnTo>
                  <a:pt x="11232107" y="13648"/>
                </a:lnTo>
                <a:lnTo>
                  <a:pt x="12283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9" name="Imagem 68" descr="Logo_FVanzolini_Vertical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799" y="6277970"/>
            <a:ext cx="947938" cy="454667"/>
          </a:xfrm>
          <a:prstGeom prst="rect">
            <a:avLst/>
          </a:prstGeom>
        </p:spPr>
      </p:pic>
      <p:sp>
        <p:nvSpPr>
          <p:cNvPr id="73" name="Espaço Reservado para Número de Slide 3"/>
          <p:cNvSpPr txBox="1">
            <a:spLocks/>
          </p:cNvSpPr>
          <p:nvPr/>
        </p:nvSpPr>
        <p:spPr>
          <a:xfrm>
            <a:off x="11352119" y="6372597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76" name="CaixaDeTexto 75"/>
          <p:cNvSpPr txBox="1"/>
          <p:nvPr/>
        </p:nvSpPr>
        <p:spPr>
          <a:xfrm>
            <a:off x="1127708" y="6431888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A Fundação Vanzolini como Organismo de Certificação do MMD-TC 2019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8328215" y="6097371"/>
            <a:ext cx="2795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tx2"/>
                </a:solidFill>
              </a:rPr>
              <a:t>OVV = Organismo de Verificação e Validação</a:t>
            </a:r>
          </a:p>
        </p:txBody>
      </p:sp>
    </p:spTree>
    <p:extLst>
      <p:ext uri="{BB962C8B-B14F-4D97-AF65-F5344CB8AC3E}">
        <p14:creationId xmlns:p14="http://schemas.microsoft.com/office/powerpoint/2010/main" val="305975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utoUpdateAnimBg="0"/>
      <p:bldP spid="3" grpId="0"/>
      <p:bldP spid="6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96455" y="225"/>
            <a:ext cx="999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 EXECUÇÃO DE UMA AUDITORIA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508823" y="2742704"/>
            <a:ext cx="5838230" cy="107721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A sequência conforme a norma ABNT NBR ISO 19011:18.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107901"/>
            <a:ext cx="4464496" cy="63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1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24447" y="225"/>
            <a:ext cx="1012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A SEREM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CONSIDERADAS NA AUDITORIA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4246" y="791389"/>
            <a:ext cx="5976093" cy="55092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 smtClean="0"/>
              <a:t>Coletar </a:t>
            </a:r>
            <a:r>
              <a:rPr lang="pt-BR" sz="3200" dirty="0"/>
              <a:t>informações sempre com foco na: 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/>
              <a:t>Materialidade da informação;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/>
              <a:t>Representatividade da informação;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/>
              <a:t>Suficiência da informação;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32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/>
              <a:t>Atender às regras de amostragem da OT MMD-TC nº 03/2019 (Comissão de Garantia da Qualidade).</a:t>
            </a:r>
          </a:p>
        </p:txBody>
      </p:sp>
      <p:pic>
        <p:nvPicPr>
          <p:cNvPr id="39938" name="Picture 2" descr="Resultado de imagem para boas prat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71" y="1795533"/>
            <a:ext cx="5329164" cy="350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0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uiExpand="1" build="p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esultado de imagem para boas prat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93" y="1908101"/>
            <a:ext cx="3454896" cy="317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04062" y="827981"/>
            <a:ext cx="11631280" cy="526297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Interpretar </a:t>
            </a:r>
            <a:r>
              <a:rPr lang="pt-BR" sz="2800" dirty="0"/>
              <a:t>os critérios de avaliação, sempre considerando: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O contexto em que se encontra o critério de avaliação: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Domínio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Indicador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Dimensão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O valor que o critério de avaliação foca;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O fim que o critério busca.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Em caso de divergência de interpretação, buscar o consenso em bases razoáveis e a confirmação junto à Comissão de Coordenação Geral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124447" y="225"/>
            <a:ext cx="1012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A SEREM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CONSIDERADAS NA AUDITORIA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9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28179" y="611957"/>
            <a:ext cx="7906850" cy="569386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Manter </a:t>
            </a:r>
            <a:r>
              <a:rPr lang="pt-BR" sz="2800" dirty="0"/>
              <a:t>e reter informações documentadas sempre nos locais e segundo os procedimentos indicados pela Atricon;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Nunca manter cópias de informações em máquina ou arquivo pessoal;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NUNCA comentar informações ou resultados fora do círculo das pessoas autorizadas;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Preencher todos os campos de informação da planilha de avaliação, assim como dos modelos utilizados, inclusive os não </a:t>
            </a:r>
            <a:r>
              <a:rPr lang="pt-BR" sz="2800" dirty="0" smtClean="0"/>
              <a:t>aplicáveis.</a:t>
            </a:r>
            <a:endParaRPr lang="pt-BR" sz="28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61" y="2952511"/>
            <a:ext cx="32194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124447" y="225"/>
            <a:ext cx="1012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A SEREM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CONSIDERADAS NA AUDITORIA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8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24447" y="821586"/>
            <a:ext cx="9754662" cy="526297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 que a auditoria e a amostragem sejam conduzidas pelo </a:t>
            </a:r>
            <a:r>
              <a:rPr lang="pt-BR" sz="2400" b="1" dirty="0"/>
              <a:t>auditor</a:t>
            </a:r>
            <a:r>
              <a:rPr lang="pt-BR" sz="24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No caso de </a:t>
            </a:r>
            <a:r>
              <a:rPr lang="pt-BR" sz="2400" b="1" dirty="0"/>
              <a:t>recusas</a:t>
            </a:r>
            <a:r>
              <a:rPr lang="pt-BR" sz="2400" dirty="0"/>
              <a:t>, convém ser polido, mas persistir;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 ter em conta sempre os </a:t>
            </a:r>
            <a:r>
              <a:rPr lang="pt-BR" sz="2400" b="1" dirty="0"/>
              <a:t>objetivos</a:t>
            </a:r>
            <a:r>
              <a:rPr lang="pt-BR" sz="2400" dirty="0"/>
              <a:t> da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 comunicar </a:t>
            </a:r>
            <a:r>
              <a:rPr lang="pt-BR" sz="2400" b="1" dirty="0"/>
              <a:t>dificuldades</a:t>
            </a:r>
            <a:r>
              <a:rPr lang="pt-BR" sz="2400" dirty="0"/>
              <a:t> ao auditor líder e ao representante do auditado;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 buscar </a:t>
            </a:r>
            <a:r>
              <a:rPr lang="pt-BR" sz="2400" b="1" dirty="0"/>
              <a:t>evidências</a:t>
            </a:r>
            <a:r>
              <a:rPr lang="pt-BR" sz="2400" dirty="0"/>
              <a:t> sobre o funcionamento dos requisitos do </a:t>
            </a:r>
            <a:r>
              <a:rPr lang="pt-BR" sz="2400" dirty="0" smtClean="0"/>
              <a:t>sistema </a:t>
            </a:r>
            <a:r>
              <a:rPr lang="pt-BR" sz="2400" dirty="0"/>
              <a:t>e não somente problemas ou não conformidades;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 verificar se as instruções são </a:t>
            </a:r>
            <a:r>
              <a:rPr lang="pt-BR" sz="2400" b="1" dirty="0"/>
              <a:t>disponíveis</a:t>
            </a:r>
            <a:r>
              <a:rPr lang="pt-BR" sz="2400" dirty="0"/>
              <a:t> e se </a:t>
            </a:r>
            <a:r>
              <a:rPr lang="pt-BR" sz="2400" dirty="0" smtClean="0"/>
              <a:t>as </a:t>
            </a:r>
            <a:r>
              <a:rPr lang="pt-BR" sz="2400" dirty="0"/>
              <a:t>pessoas as conhecem;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 sempre procurar </a:t>
            </a:r>
            <a:r>
              <a:rPr lang="pt-BR" sz="2400" b="1" dirty="0"/>
              <a:t>comprovação</a:t>
            </a:r>
            <a:r>
              <a:rPr lang="pt-BR" sz="2400" dirty="0"/>
              <a:t> das respostas verbais;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Convém, após perguntar, ouvir as respostas sem desviar a </a:t>
            </a:r>
            <a:r>
              <a:rPr lang="pt-BR" sz="2400" b="1" dirty="0"/>
              <a:t>atenção</a:t>
            </a:r>
            <a:r>
              <a:rPr lang="pt-BR" sz="2400" dirty="0"/>
              <a:t> do auditado;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 evitar auditar em </a:t>
            </a:r>
            <a:r>
              <a:rPr lang="pt-BR" sz="2400" b="1" dirty="0"/>
              <a:t>local</a:t>
            </a:r>
            <a:r>
              <a:rPr lang="pt-BR" sz="2400" dirty="0"/>
              <a:t> apartado do ambiente de trabalho do </a:t>
            </a:r>
            <a:r>
              <a:rPr lang="pt-BR" sz="2400" dirty="0" smtClean="0"/>
              <a:t>auditado.</a:t>
            </a:r>
            <a:endParaRPr lang="pt-BR" sz="24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2991612"/>
            <a:ext cx="1741200" cy="81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124447" y="225"/>
            <a:ext cx="1012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A SEREM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CONSIDERADAS NA AUDITORIA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6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24447" y="821586"/>
            <a:ext cx="9754662" cy="526297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 desenvolver a capacidade de </a:t>
            </a:r>
            <a:r>
              <a:rPr lang="pt-BR" sz="2400" b="1" dirty="0"/>
              <a:t>selecionar</a:t>
            </a:r>
            <a:r>
              <a:rPr lang="pt-BR" sz="2400" dirty="0"/>
              <a:t> o que é importante; tentar ver tudo implica em não ver nada ou ser superficial;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 não </a:t>
            </a:r>
            <a:r>
              <a:rPr lang="pt-BR" sz="2400" dirty="0" smtClean="0"/>
              <a:t>entrar </a:t>
            </a:r>
            <a:r>
              <a:rPr lang="pt-BR" sz="2400" dirty="0"/>
              <a:t>em </a:t>
            </a:r>
            <a:r>
              <a:rPr lang="pt-BR" sz="2400" b="1" dirty="0"/>
              <a:t>discussões</a:t>
            </a:r>
            <a:r>
              <a:rPr lang="pt-BR" sz="2400" dirty="0"/>
              <a:t> desnecessárias; caso  o clima fique difícil, convém manter a calma;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Se perceber que errou, convém não resistir a </a:t>
            </a:r>
            <a:r>
              <a:rPr lang="pt-BR" sz="2400" b="1" dirty="0"/>
              <a:t>corrigir</a:t>
            </a:r>
            <a:r>
              <a:rPr lang="pt-BR" sz="2400" dirty="0"/>
              <a:t> sua decisão;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Quando a </a:t>
            </a:r>
            <a:r>
              <a:rPr lang="pt-BR" sz="2400" b="1" dirty="0"/>
              <a:t>quantidade</a:t>
            </a:r>
            <a:r>
              <a:rPr lang="pt-BR" sz="2400" dirty="0"/>
              <a:t> de informações for suficiente convém encerrar a investigação;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Convém não confiar na </a:t>
            </a:r>
            <a:r>
              <a:rPr lang="pt-BR" sz="2400" b="1" dirty="0"/>
              <a:t>memória</a:t>
            </a:r>
            <a:r>
              <a:rPr lang="pt-BR" sz="2400" dirty="0"/>
              <a:t>: anotar tudo que for relevante;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As evidências nem sempre levam à certeza de conformidade ou não conformidade; há  situações intermediárias que exigem </a:t>
            </a:r>
            <a:r>
              <a:rPr lang="pt-BR" sz="2400" b="1" dirty="0"/>
              <a:t>julgamento</a:t>
            </a:r>
            <a:r>
              <a:rPr lang="pt-BR" sz="2400" dirty="0"/>
              <a:t> aprimorado;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Em geral, o auditor receberá </a:t>
            </a:r>
            <a:r>
              <a:rPr lang="pt-BR" sz="2400" b="1" dirty="0" smtClean="0"/>
              <a:t>apoio</a:t>
            </a:r>
            <a:r>
              <a:rPr lang="pt-BR" sz="2400" dirty="0" smtClean="0"/>
              <a:t> do auditado, porém...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Não receber apoio é uma </a:t>
            </a:r>
            <a:r>
              <a:rPr lang="pt-BR" sz="2400" b="1" dirty="0" smtClean="0"/>
              <a:t>evidência</a:t>
            </a:r>
            <a:r>
              <a:rPr lang="pt-BR" sz="2400" dirty="0" smtClean="0"/>
              <a:t> a verificar se sua presença ou não é desejada ou é encarada como com potencial para ver algo...</a:t>
            </a:r>
            <a:endParaRPr lang="pt-BR" sz="24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2991612"/>
            <a:ext cx="1741200" cy="81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124447" y="225"/>
            <a:ext cx="1012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A SEREM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CONSIDERADAS NA AUDITORIA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18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476375" y="225"/>
            <a:ext cx="1071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 RELATÓRIO DA AUDITORIA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81499" y="1764085"/>
            <a:ext cx="6990358" cy="317009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NÃO ESQUECER A ISSAI 100: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49 </a:t>
            </a:r>
            <a:r>
              <a:rPr lang="pt-BR" sz="2400" dirty="0"/>
              <a:t>- </a:t>
            </a:r>
            <a:r>
              <a:rPr lang="pt-BR" sz="2400" b="1" u="sng" dirty="0" smtClean="0"/>
              <a:t>Evidência</a:t>
            </a:r>
            <a:r>
              <a:rPr lang="pt-BR" sz="2400" dirty="0" smtClean="0"/>
              <a:t> </a:t>
            </a:r>
            <a:r>
              <a:rPr lang="pt-BR" sz="2400" dirty="0"/>
              <a:t>de auditoria </a:t>
            </a:r>
            <a:r>
              <a:rPr lang="pt-BR" sz="2400" dirty="0" smtClean="0"/>
              <a:t>para o </a:t>
            </a:r>
            <a:r>
              <a:rPr lang="pt-BR" sz="2400" dirty="0"/>
              <a:t>relatório de auditoria. </a:t>
            </a:r>
            <a:endParaRPr lang="pt-BR" sz="2400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50 - </a:t>
            </a:r>
            <a:r>
              <a:rPr lang="pt-BR" sz="2400" dirty="0" smtClean="0"/>
              <a:t>Avaliar as evidências e </a:t>
            </a:r>
            <a:r>
              <a:rPr lang="pt-BR" sz="2400" dirty="0"/>
              <a:t>tirar </a:t>
            </a:r>
            <a:r>
              <a:rPr lang="pt-BR" sz="2400" b="1" u="sng" dirty="0"/>
              <a:t>conclusões</a:t>
            </a:r>
            <a:r>
              <a:rPr lang="pt-BR" sz="2400" dirty="0"/>
              <a:t>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51 - Elaborar </a:t>
            </a:r>
            <a:r>
              <a:rPr lang="pt-BR" sz="2400" dirty="0"/>
              <a:t>um relatório baseado nas </a:t>
            </a:r>
            <a:r>
              <a:rPr lang="pt-BR" sz="2400" b="1" u="sng" dirty="0" smtClean="0"/>
              <a:t>conclusões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3" t="19650" r="2202" b="3583"/>
          <a:stretch/>
        </p:blipFill>
        <p:spPr bwMode="auto">
          <a:xfrm>
            <a:off x="396255" y="1764085"/>
            <a:ext cx="402754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24447" y="821586"/>
            <a:ext cx="9754662" cy="489364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600" b="1" dirty="0"/>
              <a:t>Por que convém </a:t>
            </a:r>
            <a:r>
              <a:rPr lang="pt-BR" sz="2600" b="1" u="sng" dirty="0"/>
              <a:t>não</a:t>
            </a:r>
            <a:r>
              <a:rPr lang="pt-BR" sz="2600" b="1" dirty="0"/>
              <a:t> dar orientações para o auditado</a:t>
            </a:r>
            <a:r>
              <a:rPr lang="pt-BR" sz="2600" b="1" dirty="0" smtClean="0"/>
              <a:t>: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6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dirty="0"/>
              <a:t>Isso vai contra o princípio da </a:t>
            </a:r>
            <a:r>
              <a:rPr lang="pt-BR" sz="2600" b="1" dirty="0"/>
              <a:t>independência</a:t>
            </a:r>
            <a:r>
              <a:rPr lang="pt-BR" sz="2600" dirty="0"/>
              <a:t> da equipe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dirty="0"/>
              <a:t>A orientação pode ser tida como </a:t>
            </a:r>
            <a:r>
              <a:rPr lang="pt-BR" sz="2600" b="1" dirty="0"/>
              <a:t>comando</a:t>
            </a:r>
            <a:r>
              <a:rPr lang="pt-BR" sz="2600" dirty="0"/>
              <a:t>, levando o auditado a acatá-la mesmo não concordando com ela;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dirty="0"/>
              <a:t>A orientação pode soar com o </a:t>
            </a:r>
            <a:r>
              <a:rPr lang="pt-BR" sz="2600" b="1" dirty="0"/>
              <a:t>quebra da confidencialidade</a:t>
            </a:r>
            <a:r>
              <a:rPr lang="pt-BR" sz="2600" dirty="0"/>
              <a:t>: “se o auditor diz isso, porque viu em algum lugar; então, vai também divulgar </a:t>
            </a:r>
            <a:r>
              <a:rPr lang="pt-BR" sz="2600" dirty="0" smtClean="0"/>
              <a:t>meus problemas ou soluções </a:t>
            </a:r>
            <a:r>
              <a:rPr lang="pt-BR" sz="2600" dirty="0"/>
              <a:t>para outros!”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dirty="0"/>
              <a:t>A equipe de auditoria pode não ter </a:t>
            </a:r>
            <a:r>
              <a:rPr lang="pt-BR" sz="2600" b="1" dirty="0"/>
              <a:t>domínio</a:t>
            </a:r>
            <a:r>
              <a:rPr lang="pt-BR" sz="2600" dirty="0"/>
              <a:t> completo sobre os fatos e os objetivos </a:t>
            </a:r>
            <a:r>
              <a:rPr lang="pt-BR" sz="2600" dirty="0" smtClean="0"/>
              <a:t>daquele TC em particular. </a:t>
            </a:r>
            <a:r>
              <a:rPr lang="pt-BR" sz="2600" dirty="0"/>
              <a:t>A orientação pode não dar certo;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dirty="0"/>
              <a:t>A </a:t>
            </a:r>
            <a:r>
              <a:rPr lang="pt-BR" sz="2600" b="1" dirty="0" smtClean="0"/>
              <a:t>responsabilidade</a:t>
            </a:r>
            <a:r>
              <a:rPr lang="pt-BR" sz="2600" dirty="0" smtClean="0"/>
              <a:t> pelo </a:t>
            </a:r>
            <a:r>
              <a:rPr lang="pt-BR" sz="2600" dirty="0"/>
              <a:t>sistema </a:t>
            </a:r>
            <a:r>
              <a:rPr lang="pt-BR" sz="2600" dirty="0" smtClean="0"/>
              <a:t>é </a:t>
            </a:r>
            <a:r>
              <a:rPr lang="pt-BR" sz="2600" dirty="0"/>
              <a:t>do auditado e não do auditor</a:t>
            </a:r>
            <a:r>
              <a:rPr lang="pt-BR" sz="2600" dirty="0" smtClean="0"/>
              <a:t>;</a:t>
            </a:r>
            <a:endParaRPr lang="pt-BR" sz="26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2991612"/>
            <a:ext cx="1741200" cy="81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124447" y="225"/>
            <a:ext cx="1012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UMA ÚLTIMA RECOMENDAÇÃO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9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440354" y="1620069"/>
            <a:ext cx="11289067" cy="2376263"/>
          </a:xfrm>
        </p:spPr>
        <p:txBody>
          <a:bodyPr>
            <a:no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• Avaliação e aperfeiçoamento</a:t>
            </a:r>
          </a:p>
          <a:p>
            <a:r>
              <a:rPr lang="pt-BR" sz="4400" dirty="0">
                <a:solidFill>
                  <a:schemeClr val="bg1"/>
                </a:solidFill>
              </a:rPr>
              <a:t>d</a:t>
            </a:r>
            <a:r>
              <a:rPr lang="pt-BR" sz="4400" dirty="0" smtClean="0">
                <a:solidFill>
                  <a:schemeClr val="bg1"/>
                </a:solidFill>
              </a:rPr>
              <a:t>o processo de auditoria</a:t>
            </a:r>
          </a:p>
          <a:p>
            <a:endParaRPr lang="pt-BR" sz="1800" dirty="0" smtClean="0">
              <a:solidFill>
                <a:schemeClr val="bg1"/>
              </a:solidFill>
            </a:endParaRPr>
          </a:p>
          <a:p>
            <a:r>
              <a:rPr lang="pt-BR" sz="2800" dirty="0" smtClean="0">
                <a:solidFill>
                  <a:schemeClr val="bg1"/>
                </a:solidFill>
              </a:rPr>
              <a:t>Professor José Ramalho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22302" y="4618241"/>
            <a:ext cx="6490010" cy="2222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4557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14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2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• Apresentação da FCAV e da parceria Fundação Vanzolini - Atricon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 • Introdução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• Referenciais 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 condução do programa de avaliação do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MMD-TC</a:t>
            </a:r>
          </a:p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 • Terminologia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• Princípios gerais de auditoria aplicáveis à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avaliação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MMD-TC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 • A preparação para uma auditoria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 • A execução de uma auditoria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 • Avaliação e aperfeiçoamento do processo de auditoria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09 • Competência e avaliação dos auditores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• Exercícios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359720" y="225"/>
            <a:ext cx="6832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E APERFEIÇOAMENTO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356695" y="1044005"/>
            <a:ext cx="7415162" cy="477053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CICLO PDCA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O ciclo PDCA é uma ferramenta para promover a melhoria contínua dos processos utilizando quatro ações: planejar (plan), fazer (do), checar (check) e agir (act).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Este ciclo cobre todas as etapas da gestão e aperfeiçoamento de um processo.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Muitas das atividades como a criação do primeiro referencial, as diversas melhoria no MMD-TC, e outras já feitas pela Atricon, são etapas de um PDCA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8" y="1629073"/>
            <a:ext cx="361186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5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2239" y="395933"/>
            <a:ext cx="1166529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dirty="0"/>
          </a:p>
          <a:p>
            <a:pPr algn="just"/>
            <a:r>
              <a:rPr lang="pt-BR" sz="3600" b="1" dirty="0"/>
              <a:t>OBJETIVO</a:t>
            </a:r>
            <a:endParaRPr lang="pt-BR" sz="36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CERTIFICAÇÃO DO PROGRAMA DE AVALIAÇÃO DO MMD-TC DE 2019.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algn="just">
              <a:buClr>
                <a:srgbClr val="F4AD20"/>
              </a:buClr>
              <a:buSzPct val="200000"/>
            </a:pPr>
            <a:r>
              <a:rPr lang="pt-BR" sz="3600" b="1" dirty="0"/>
              <a:t>ETAPAS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Planejar</a:t>
            </a:r>
            <a:r>
              <a:rPr lang="pt-BR" sz="2400" dirty="0"/>
              <a:t> as atividades para a certificação do Processo de Aplicação do MMD-TC de 2019;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Assessorar</a:t>
            </a:r>
            <a:r>
              <a:rPr lang="pt-BR" sz="2400" dirty="0"/>
              <a:t> a ATRICON na elaboração/revisão do Manual de Procedimentos do MMD-TC;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Auxiliar</a:t>
            </a:r>
            <a:r>
              <a:rPr lang="pt-BR" sz="2400" dirty="0"/>
              <a:t> a ATRICON nos treinamentos das comissões de avaliação, de controle da qualidade e de garantia da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Realizar</a:t>
            </a:r>
            <a:r>
              <a:rPr lang="pt-BR" sz="2400" dirty="0"/>
              <a:t> a verificação e a avaliação do Processo de Aplicação do MMD-TC de 2019;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Emitir</a:t>
            </a:r>
            <a:r>
              <a:rPr lang="pt-BR" sz="2400" dirty="0"/>
              <a:t> relatório conclusivo de verificação e avaliação do Processo de Aplicação do MMD.TC de 2019;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Certificar</a:t>
            </a:r>
            <a:r>
              <a:rPr lang="pt-BR" sz="2400" dirty="0"/>
              <a:t> a aderência do Processo de Aplicação do MMD-TC de 2019 ao Manual de Procedimentos do MMD-TC, versão v.1.0, de 15/03/2019 e demais documentos normativos aplicáveis.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algn="just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788743" y="225"/>
            <a:ext cx="7403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PARCERIA FCAV - ATRICON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pload.wikimedia.org/wikipedia/commons/thumb/d/d7/Processo_PDSA.png/479px-Processo_PD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0" y="1677497"/>
            <a:ext cx="6124818" cy="350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359720" y="225"/>
            <a:ext cx="6832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E APERFEIÇOAMENTO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309023" y="1677497"/>
            <a:ext cx="4492880" cy="366254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CICLO PDCA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O ciclo PDCA é </a:t>
            </a:r>
            <a:r>
              <a:rPr lang="pt-BR" sz="2400" dirty="0" smtClean="0"/>
              <a:t>um </a:t>
            </a:r>
            <a:r>
              <a:rPr lang="pt-BR" sz="2400" dirty="0"/>
              <a:t>método interativo, </a:t>
            </a:r>
            <a:r>
              <a:rPr lang="pt-BR" sz="2400" b="1" u="sng" dirty="0">
                <a:solidFill>
                  <a:srgbClr val="FF0000"/>
                </a:solidFill>
              </a:rPr>
              <a:t>por isso não faz sentido ser utilizado uma vez só</a:t>
            </a:r>
            <a:r>
              <a:rPr lang="pt-BR" sz="2400" dirty="0" smtClean="0"/>
              <a:t>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- A ideia é que “rode-se” o PDCA </a:t>
            </a:r>
            <a:r>
              <a:rPr lang="pt-BR" sz="2400" dirty="0" smtClean="0"/>
              <a:t>sempre, </a:t>
            </a:r>
            <a:r>
              <a:rPr lang="pt-BR" sz="2400" dirty="0"/>
              <a:t>para que o ciclo de melhoria seja contínuo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72" y="3069880"/>
            <a:ext cx="720000" cy="71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359720" y="225"/>
            <a:ext cx="6832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E APERFEIÇOAMENTO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533296" y="971997"/>
            <a:ext cx="6990358" cy="70788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O CICLO PDCA ATRICON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/>
          </a:p>
        </p:txBody>
      </p:sp>
      <p:sp>
        <p:nvSpPr>
          <p:cNvPr id="14" name="Retângulo 13"/>
          <p:cNvSpPr/>
          <p:nvPr/>
        </p:nvSpPr>
        <p:spPr>
          <a:xfrm>
            <a:off x="8774805" y="4956244"/>
            <a:ext cx="332375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Treinamento das comissões</a:t>
            </a:r>
          </a:p>
          <a:p>
            <a:pPr marL="285750" indent="-285750" algn="just">
              <a:buFontTx/>
              <a:buChar char="-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Avaliações</a:t>
            </a:r>
          </a:p>
          <a:p>
            <a:pPr marL="285750" indent="-285750" algn="just">
              <a:buFontTx/>
              <a:buChar char="-"/>
            </a:pPr>
            <a:endParaRPr lang="pt-BR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010" name="Picture 2" descr="Resultado de imagem para pd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51" y="2635817"/>
            <a:ext cx="5714254" cy="241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8774805" y="2242007"/>
            <a:ext cx="3323750" cy="175432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Criação do conceito de avaliação</a:t>
            </a:r>
          </a:p>
          <a:p>
            <a:pPr marL="285750" indent="-285750" algn="just">
              <a:buFontTx/>
              <a:buChar char="-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Desenvolvimento do MMD-TC</a:t>
            </a:r>
            <a:endParaRPr lang="pt-BR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Contratação do organismo de certificação</a:t>
            </a:r>
            <a:endParaRPr lang="pt-BR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8223" y="4956244"/>
            <a:ext cx="332375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Análise e avaliação dos dados</a:t>
            </a:r>
            <a:endParaRPr lang="pt-BR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08223" y="2242007"/>
            <a:ext cx="3323750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Ações de melhoria</a:t>
            </a:r>
          </a:p>
          <a:p>
            <a:pPr marL="285750" indent="-285750" algn="just">
              <a:buFontTx/>
              <a:buChar char="-"/>
            </a:pP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Melhora de resultados de um ciclo para o outro</a:t>
            </a:r>
          </a:p>
        </p:txBody>
      </p:sp>
    </p:spTree>
    <p:extLst>
      <p:ext uri="{BB962C8B-B14F-4D97-AF65-F5344CB8AC3E}">
        <p14:creationId xmlns:p14="http://schemas.microsoft.com/office/powerpoint/2010/main" val="209897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2" grpId="0" animBg="1"/>
      <p:bldP spid="10" grpId="0" animBg="1"/>
      <p:bldP spid="1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359720" y="225"/>
            <a:ext cx="6832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E APERFEIÇOAMENTO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572639" y="611957"/>
            <a:ext cx="7344895" cy="587853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/>
              <a:t>G</a:t>
            </a:r>
            <a:r>
              <a:rPr lang="pt-BR" sz="2400" b="1" dirty="0" smtClean="0"/>
              <a:t>erenciando (Aperfeiçoando) o programa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Objetivos </a:t>
            </a:r>
            <a:r>
              <a:rPr lang="pt-BR" sz="2400" dirty="0"/>
              <a:t>das </a:t>
            </a:r>
            <a:r>
              <a:rPr lang="pt-BR" sz="2400" dirty="0" smtClean="0"/>
              <a:t>avaliações de desempenho </a:t>
            </a:r>
            <a:r>
              <a:rPr lang="pt-BR" sz="2400" dirty="0"/>
              <a:t>no </a:t>
            </a:r>
            <a:r>
              <a:rPr lang="pt-BR" sz="2400" dirty="0" smtClean="0"/>
              <a:t>programa;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Análise dos relatórios </a:t>
            </a:r>
            <a:r>
              <a:rPr lang="pt-BR" sz="2400" dirty="0"/>
              <a:t>de </a:t>
            </a:r>
            <a:r>
              <a:rPr lang="pt-BR" sz="2400" dirty="0" smtClean="0"/>
              <a:t>avaliação de desempenho;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Análise da </a:t>
            </a:r>
            <a:r>
              <a:rPr lang="pt-BR" sz="2400" dirty="0"/>
              <a:t>eficácia das ações tomadas;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Distribuir </a:t>
            </a:r>
            <a:r>
              <a:rPr lang="pt-BR" sz="2400" dirty="0"/>
              <a:t>os relatórios de </a:t>
            </a:r>
            <a:r>
              <a:rPr lang="pt-BR" sz="2400" dirty="0" smtClean="0"/>
              <a:t>avaliação de desempenho;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Necessidade </a:t>
            </a:r>
            <a:r>
              <a:rPr lang="pt-BR" sz="2400" dirty="0"/>
              <a:t>de auditorias de acompanhamento;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 smtClean="0"/>
          </a:p>
          <a:p>
            <a:pPr algn="ctr">
              <a:buClr>
                <a:srgbClr val="F4AD20"/>
              </a:buClr>
              <a:buSzPct val="200000"/>
            </a:pPr>
            <a:r>
              <a:rPr lang="pt-BR" sz="2400" b="1" dirty="0" smtClean="0"/>
              <a:t>Considerar </a:t>
            </a:r>
            <a:r>
              <a:rPr lang="pt-BR" sz="2400" b="1" dirty="0"/>
              <a:t>também, quando apropriado: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Comunicar </a:t>
            </a:r>
            <a:r>
              <a:rPr lang="pt-BR" sz="2400" dirty="0"/>
              <a:t>resultados </a:t>
            </a:r>
            <a:r>
              <a:rPr lang="pt-BR" sz="2400" dirty="0" smtClean="0"/>
              <a:t>da avaliação de desempenho </a:t>
            </a:r>
            <a:r>
              <a:rPr lang="pt-BR" sz="2400" dirty="0"/>
              <a:t>e melhores práticas a outras áreas, e 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Verificar se os desvios encontrados podem implicar outros processos.</a:t>
            </a:r>
          </a:p>
          <a:p>
            <a:pPr algn="ctr">
              <a:buClr>
                <a:srgbClr val="F4AD20"/>
              </a:buClr>
              <a:buSzPct val="200000"/>
            </a:pPr>
            <a:r>
              <a:rPr lang="pt-BR" sz="2400" b="1" dirty="0" smtClean="0"/>
              <a:t>Adicionalmente</a:t>
            </a:r>
            <a:r>
              <a:rPr lang="pt-BR" sz="2400" b="1" dirty="0"/>
              <a:t>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Propor </a:t>
            </a:r>
            <a:r>
              <a:rPr lang="pt-BR" sz="2400" dirty="0"/>
              <a:t>melhorias em decorrência das lições aprendidas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39" y="3133533"/>
            <a:ext cx="720000" cy="71878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5" y="1629073"/>
            <a:ext cx="361186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24447" y="821586"/>
            <a:ext cx="9754662" cy="529375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600" b="1" dirty="0" smtClean="0"/>
              <a:t>Convém </a:t>
            </a:r>
            <a:r>
              <a:rPr lang="pt-BR" sz="2600" b="1" dirty="0"/>
              <a:t>que a(s) pessoa(s) que gerencia(m) o programa </a:t>
            </a:r>
            <a:r>
              <a:rPr lang="pt-BR" sz="2600" b="1" dirty="0" smtClean="0"/>
              <a:t>                     de auditoria </a:t>
            </a:r>
            <a:r>
              <a:rPr lang="pt-BR" sz="2600" b="1" dirty="0"/>
              <a:t>assegure(m) a avaliação de</a:t>
            </a:r>
            <a:r>
              <a:rPr lang="pt-BR" sz="2600" b="1" dirty="0" smtClean="0"/>
              <a:t>: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6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dirty="0" smtClean="0"/>
              <a:t>Se </a:t>
            </a:r>
            <a:r>
              <a:rPr lang="pt-BR" sz="2600" dirty="0"/>
              <a:t>os </a:t>
            </a:r>
            <a:r>
              <a:rPr lang="pt-BR" sz="2600" b="1" dirty="0"/>
              <a:t>agendamentos</a:t>
            </a:r>
            <a:r>
              <a:rPr lang="pt-BR" sz="2600" dirty="0"/>
              <a:t> estão sendo cumpridos e se os objetivos do programa de auditoria </a:t>
            </a:r>
            <a:r>
              <a:rPr lang="pt-BR" sz="2600" dirty="0" smtClean="0"/>
              <a:t>estão sendo </a:t>
            </a:r>
            <a:r>
              <a:rPr lang="pt-BR" sz="2600" dirty="0"/>
              <a:t>alcançados;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b="1" dirty="0" smtClean="0"/>
              <a:t>Desempenho</a:t>
            </a:r>
            <a:r>
              <a:rPr lang="pt-BR" sz="2600" dirty="0" smtClean="0"/>
              <a:t> </a:t>
            </a:r>
            <a:r>
              <a:rPr lang="pt-BR" sz="2600" dirty="0"/>
              <a:t>dos membros da equipe de auditoria, incluindo o líder da equipe de auditoria e </a:t>
            </a:r>
            <a:r>
              <a:rPr lang="pt-BR" sz="2600" dirty="0" smtClean="0"/>
              <a:t>os especialistas</a:t>
            </a:r>
            <a:r>
              <a:rPr lang="pt-BR" sz="26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b="1" dirty="0" smtClean="0"/>
              <a:t>Capacidade</a:t>
            </a:r>
            <a:r>
              <a:rPr lang="pt-BR" sz="2600" dirty="0" smtClean="0"/>
              <a:t> </a:t>
            </a:r>
            <a:r>
              <a:rPr lang="pt-BR" sz="2600" dirty="0"/>
              <a:t>das equipes de auditoria de implementar o plano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b="1" dirty="0" smtClean="0"/>
              <a:t>Feedback</a:t>
            </a:r>
            <a:r>
              <a:rPr lang="pt-BR" sz="2600" dirty="0" smtClean="0"/>
              <a:t> para </a:t>
            </a:r>
            <a:r>
              <a:rPr lang="pt-BR" sz="2600" dirty="0"/>
              <a:t>auditados, auditores, especialistas e outras partes </a:t>
            </a:r>
            <a:r>
              <a:rPr lang="pt-BR" sz="2600" dirty="0" smtClean="0"/>
              <a:t>interessadas pertinentes</a:t>
            </a:r>
            <a:r>
              <a:rPr lang="pt-BR" sz="26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b="1" dirty="0"/>
              <a:t>S</a:t>
            </a:r>
            <a:r>
              <a:rPr lang="pt-BR" sz="2600" b="1" dirty="0" smtClean="0"/>
              <a:t>uficiência </a:t>
            </a:r>
            <a:r>
              <a:rPr lang="pt-BR" sz="2600" b="1" dirty="0"/>
              <a:t>e adequação </a:t>
            </a:r>
            <a:r>
              <a:rPr lang="pt-BR" sz="2600" dirty="0"/>
              <a:t>de informação documentada em todo o processo de auditoria.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124447" y="225"/>
            <a:ext cx="1012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AVALIAÇÃO E APERFEIÇOAMENTO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60444" y="2768560"/>
            <a:ext cx="4654362" cy="139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53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124447" y="1384323"/>
            <a:ext cx="9754662" cy="501675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600" b="1" dirty="0" smtClean="0"/>
              <a:t>Convém </a:t>
            </a:r>
            <a:r>
              <a:rPr lang="pt-BR" sz="2600" b="1" dirty="0"/>
              <a:t>que a análise crítica do programa de auditoria </a:t>
            </a:r>
            <a:r>
              <a:rPr lang="pt-BR" sz="2600" b="1" dirty="0" smtClean="0"/>
              <a:t>considere: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b="1" dirty="0"/>
              <a:t>R</a:t>
            </a:r>
            <a:r>
              <a:rPr lang="pt-BR" sz="2600" b="1" dirty="0" smtClean="0"/>
              <a:t>esultados</a:t>
            </a:r>
            <a:r>
              <a:rPr lang="pt-BR" sz="2600" dirty="0" smtClean="0"/>
              <a:t> </a:t>
            </a:r>
            <a:r>
              <a:rPr lang="pt-BR" sz="2600" dirty="0"/>
              <a:t>e tendências do monitoramento do </a:t>
            </a:r>
            <a:r>
              <a:rPr lang="pt-BR" sz="2600" dirty="0" smtClean="0"/>
              <a:t>programa;</a:t>
            </a:r>
            <a:endParaRPr lang="pt-BR" sz="26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b="1" dirty="0" smtClean="0"/>
              <a:t>Conformidade</a:t>
            </a:r>
            <a:r>
              <a:rPr lang="pt-BR" sz="2600" dirty="0" smtClean="0"/>
              <a:t> </a:t>
            </a:r>
            <a:r>
              <a:rPr lang="pt-BR" sz="2600" dirty="0"/>
              <a:t>com os processos do programa de auditoria e informação documentada pertinente;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dirty="0" smtClean="0"/>
              <a:t>Necessidades </a:t>
            </a:r>
            <a:r>
              <a:rPr lang="pt-BR" sz="2600" dirty="0"/>
              <a:t>e expectativas em </a:t>
            </a:r>
            <a:r>
              <a:rPr lang="pt-BR" sz="2600" b="1" dirty="0"/>
              <a:t>evolução</a:t>
            </a:r>
            <a:r>
              <a:rPr lang="pt-BR" sz="2600" dirty="0"/>
              <a:t> de partes </a:t>
            </a:r>
            <a:r>
              <a:rPr lang="pt-BR" sz="2600" dirty="0" smtClean="0"/>
              <a:t>interessadas;</a:t>
            </a:r>
            <a:endParaRPr lang="pt-BR" sz="26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b="1" dirty="0" smtClean="0"/>
              <a:t>Registros</a:t>
            </a:r>
            <a:r>
              <a:rPr lang="pt-BR" sz="2600" dirty="0" smtClean="0"/>
              <a:t> </a:t>
            </a:r>
            <a:r>
              <a:rPr lang="pt-BR" sz="2600" dirty="0"/>
              <a:t>do programa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b="1" dirty="0" smtClean="0"/>
              <a:t>Métodos</a:t>
            </a:r>
            <a:r>
              <a:rPr lang="pt-BR" sz="2600" dirty="0" smtClean="0"/>
              <a:t> </a:t>
            </a:r>
            <a:r>
              <a:rPr lang="pt-BR" sz="2600" dirty="0"/>
              <a:t>novos ou alternativos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dirty="0" smtClean="0"/>
              <a:t>Métodos </a:t>
            </a:r>
            <a:r>
              <a:rPr lang="pt-BR" sz="2600" dirty="0"/>
              <a:t>novos ou alternativos para </a:t>
            </a:r>
            <a:r>
              <a:rPr lang="pt-BR" sz="2600" b="1" dirty="0"/>
              <a:t>avaliar</a:t>
            </a:r>
            <a:r>
              <a:rPr lang="pt-BR" sz="2600" dirty="0"/>
              <a:t> auditores;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dirty="0" smtClean="0"/>
              <a:t>Eficácia </a:t>
            </a:r>
            <a:r>
              <a:rPr lang="pt-BR" sz="2600" dirty="0"/>
              <a:t>de ações para abordar os </a:t>
            </a:r>
            <a:r>
              <a:rPr lang="pt-BR" sz="2600" b="1" dirty="0"/>
              <a:t>riscos e oportunidades </a:t>
            </a:r>
            <a:r>
              <a:rPr lang="pt-BR" sz="2600" dirty="0"/>
              <a:t>e questões internas e externas </a:t>
            </a:r>
            <a:r>
              <a:rPr lang="pt-BR" sz="2600" dirty="0" smtClean="0"/>
              <a:t>associadas ao programa;</a:t>
            </a:r>
            <a:endParaRPr lang="pt-BR" sz="26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600" dirty="0" smtClean="0"/>
              <a:t>Questões </a:t>
            </a:r>
            <a:r>
              <a:rPr lang="pt-BR" sz="2600" dirty="0"/>
              <a:t>de </a:t>
            </a:r>
            <a:r>
              <a:rPr lang="pt-BR" sz="2600" b="1" dirty="0"/>
              <a:t>confidencialidade</a:t>
            </a:r>
            <a:r>
              <a:rPr lang="pt-BR" sz="2600" dirty="0"/>
              <a:t> e segurança de informação relativas ao programa de auditoria.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124447" y="225"/>
            <a:ext cx="1012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AVALIAÇÃO E APERFEIÇOAMENTO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179909"/>
            <a:ext cx="50101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09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440354" y="1620069"/>
            <a:ext cx="11289067" cy="2376263"/>
          </a:xfrm>
        </p:spPr>
        <p:txBody>
          <a:bodyPr>
            <a:no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• Competência e avaliação dos auditores</a:t>
            </a:r>
          </a:p>
          <a:p>
            <a:endParaRPr lang="pt-BR" sz="2800" dirty="0" smtClean="0">
              <a:solidFill>
                <a:schemeClr val="bg1"/>
              </a:solidFill>
            </a:endParaRPr>
          </a:p>
          <a:p>
            <a:endParaRPr lang="pt-BR" sz="2800" dirty="0" smtClean="0">
              <a:solidFill>
                <a:schemeClr val="bg1"/>
              </a:solidFill>
            </a:endParaRPr>
          </a:p>
          <a:p>
            <a:r>
              <a:rPr lang="pt-BR" sz="2800" dirty="0" smtClean="0">
                <a:solidFill>
                  <a:schemeClr val="bg1"/>
                </a:solidFill>
              </a:rPr>
              <a:t>Professor José Ramalho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22302" y="4618241"/>
            <a:ext cx="6490010" cy="2222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4557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14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2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• Apresentação da FCAV e da parceria Fundação Vanzolini - Atricon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 • Introdução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• Referenciais 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 condução do programa de avaliação do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MMD-TC</a:t>
            </a:r>
          </a:p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 • Terminologia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• Princípios gerais de auditoria aplicáveis à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avaliação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MMD-TC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 • A preparação para uma auditoria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 • A execução de uma auditoria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 • Avaliação e aperfeiçoamento do processo de auditoria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 • Competência e avaliação dos auditores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• Exercícios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41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348583" y="225"/>
            <a:ext cx="884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COMPETÊNCIA E AVALIAÇÃO DOS AUDITORES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207968" y="981025"/>
            <a:ext cx="7415162" cy="509370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COMPETÊNCIA: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9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Tamanho</a:t>
            </a:r>
            <a:r>
              <a:rPr lang="pt-BR" sz="2800" dirty="0"/>
              <a:t>, natureza, </a:t>
            </a:r>
            <a:r>
              <a:rPr lang="pt-BR" sz="2800" dirty="0" smtClean="0"/>
              <a:t>complexidade </a:t>
            </a:r>
            <a:r>
              <a:rPr lang="pt-BR" sz="2800" dirty="0"/>
              <a:t>dos processos a ser auditados;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Métodos para auditar;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Tipos e níveis de riscos e oportunidades abordados;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Objetivos e extensão do programa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Incerteza de alcançar os objetivos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Outros requisitos impostos por partes interessadas pertinentes, onde apropriado.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" y="2123315"/>
            <a:ext cx="2813874" cy="28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9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348583" y="225"/>
            <a:ext cx="884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COMPETÊNCIA E AVALIAÇÃO DOS AUDITORES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230778" y="899989"/>
            <a:ext cx="7415162" cy="366254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CONSIDERAR: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Comportamento pessoal, 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Capacidade para aplicar conhecimento e habilidades,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Saber ouvir,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Treinamentos,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Experiência de </a:t>
            </a:r>
            <a:r>
              <a:rPr lang="pt-BR" sz="2400" dirty="0" smtClean="0"/>
              <a:t>auditoria, avaliações ou similar. 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Avaliar em relação as necessidades do programa de </a:t>
            </a:r>
            <a:r>
              <a:rPr lang="pt-BR" sz="2400" dirty="0" smtClean="0"/>
              <a:t>avaliação de desempenho </a:t>
            </a:r>
            <a:r>
              <a:rPr lang="pt-BR" sz="2400" dirty="0"/>
              <a:t>e seus objetivos.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0" y="1242072"/>
            <a:ext cx="2978374" cy="2978374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641803" y="5004445"/>
            <a:ext cx="11059708" cy="113877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IMPORTANTE</a:t>
            </a:r>
          </a:p>
          <a:p>
            <a:pPr algn="ctr"/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Não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é necessário que cada </a:t>
            </a:r>
            <a:r>
              <a:rPr lang="pt-B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auditor 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equipe de </a:t>
            </a:r>
            <a:r>
              <a:rPr lang="pt-BR" dirty="0"/>
              <a:t>auditoria 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tenha a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mesma competência. </a:t>
            </a:r>
            <a:endParaRPr lang="pt-B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t-B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A competência 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global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da equipe 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necessita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ser 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suficiente para 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alcançar os 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pt-BR" dirty="0"/>
              <a:t>auditoria</a:t>
            </a:r>
            <a:r>
              <a:rPr lang="pt-B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56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  <p:bldP spid="1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348583" y="225"/>
            <a:ext cx="884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COMPETÊNCIA E AVALIAÇÃO DOS AUDITORES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496535" y="861132"/>
            <a:ext cx="8421000" cy="55092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200" b="1" dirty="0" smtClean="0"/>
              <a:t>COMPORTAMENTO PESSOAL: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 smtClean="0"/>
              <a:t>Ético</a:t>
            </a:r>
            <a:r>
              <a:rPr lang="pt-BR" dirty="0" smtClean="0"/>
              <a:t> = </a:t>
            </a:r>
            <a:r>
              <a:rPr lang="pt-BR" dirty="0"/>
              <a:t>Justo, verdadeiro, sincero, honesto e discreto;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 smtClean="0"/>
              <a:t>Mente</a:t>
            </a:r>
            <a:r>
              <a:rPr lang="pt-BR" dirty="0" smtClean="0"/>
              <a:t> </a:t>
            </a:r>
            <a:r>
              <a:rPr lang="pt-BR" b="1" dirty="0"/>
              <a:t>aberta</a:t>
            </a:r>
            <a:r>
              <a:rPr lang="pt-BR" dirty="0"/>
              <a:t> = Disposto a considerar ideias ou pontos de vista alternativos;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/>
              <a:t>Diplomático</a:t>
            </a:r>
            <a:r>
              <a:rPr lang="pt-BR" dirty="0"/>
              <a:t> = Sensível ao lidar com pessoas;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/>
              <a:t>Observador</a:t>
            </a:r>
            <a:r>
              <a:rPr lang="pt-BR" dirty="0"/>
              <a:t> = Observar ativamente o ambiente físico e as atividades;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/>
              <a:t>Perceptivo</a:t>
            </a:r>
            <a:r>
              <a:rPr lang="pt-BR" dirty="0"/>
              <a:t> = Estar consciente e ser capaz de entender situações;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/>
              <a:t>Versátil</a:t>
            </a:r>
            <a:r>
              <a:rPr lang="pt-BR" dirty="0"/>
              <a:t> = Capaz de prontamente se adaptar a diferentes situações;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/>
              <a:t>Tenaz</a:t>
            </a:r>
            <a:r>
              <a:rPr lang="pt-BR" dirty="0"/>
              <a:t> = Persistente focado em alcançar objetivos;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/>
              <a:t>Decisivo</a:t>
            </a:r>
            <a:r>
              <a:rPr lang="pt-BR" dirty="0"/>
              <a:t> = Capaz de alcançar conclusões em tempo hábil com base em raciocínio lógico e análise;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/>
              <a:t>Autoconfiante</a:t>
            </a:r>
            <a:r>
              <a:rPr lang="pt-BR" dirty="0"/>
              <a:t> = Capaz de agir e funcionar independentemente enquanto interage eficazmente com outros;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 smtClean="0"/>
              <a:t>Firme</a:t>
            </a:r>
            <a:r>
              <a:rPr lang="pt-BR" dirty="0" smtClean="0"/>
              <a:t> </a:t>
            </a:r>
            <a:r>
              <a:rPr lang="pt-BR" dirty="0"/>
              <a:t>= Capaz de atuar responsavelmente e eticamente, mesmo não sendo sempre popular e possa resultar em desacordo ou confrontação;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 smtClean="0"/>
              <a:t>Flexível</a:t>
            </a:r>
            <a:r>
              <a:rPr lang="pt-BR" dirty="0" smtClean="0"/>
              <a:t>  </a:t>
            </a:r>
            <a:r>
              <a:rPr lang="pt-BR" dirty="0"/>
              <a:t>= Ser disposto a aprender com situações;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 smtClean="0"/>
              <a:t>Culto</a:t>
            </a:r>
            <a:r>
              <a:rPr lang="pt-BR" dirty="0" smtClean="0"/>
              <a:t>  = </a:t>
            </a:r>
            <a:r>
              <a:rPr lang="pt-BR" dirty="0"/>
              <a:t>Observador e respeitoso com a cultura do auditado;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b="1" dirty="0"/>
              <a:t>Colaborativo</a:t>
            </a:r>
            <a:r>
              <a:rPr lang="pt-BR" dirty="0"/>
              <a:t> = Capaz de interagir eficazmente com outros, incluindo os membros da equipe de auditoria e </a:t>
            </a:r>
            <a:r>
              <a:rPr lang="pt-BR" dirty="0" smtClean="0"/>
              <a:t>com os auditados.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8" y="2021394"/>
            <a:ext cx="309111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348583" y="225"/>
            <a:ext cx="884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COMPETÊNCIA E AVALIAÇÃO DOS AUDITORES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92768" y="1046902"/>
            <a:ext cx="11424767" cy="489364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Conhecimentos </a:t>
            </a:r>
            <a:r>
              <a:rPr lang="pt-BR" sz="2800" b="1" dirty="0"/>
              <a:t>e habilidades necessárias ao auditor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Princípios, processos e métodos de auditoria.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105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/>
              <a:t>Referencial normativo </a:t>
            </a:r>
            <a:r>
              <a:rPr lang="pt-BR" sz="2800" b="1" dirty="0" smtClean="0"/>
              <a:t>MMD-TC</a:t>
            </a:r>
            <a:r>
              <a:rPr lang="pt-BR" sz="2800" dirty="0"/>
              <a:t>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105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Conhecimento da organização a ser auditada e seu </a:t>
            </a:r>
            <a:r>
              <a:rPr lang="pt-BR" sz="2800" dirty="0" smtClean="0"/>
              <a:t>contexto</a:t>
            </a:r>
            <a:r>
              <a:rPr lang="pt-BR" sz="2800" dirty="0"/>
              <a:t>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105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Conhecimento e habilidades específicos para a jurisdição </a:t>
            </a:r>
            <a:r>
              <a:rPr lang="pt-BR" sz="2800" dirty="0" smtClean="0"/>
              <a:t>do </a:t>
            </a:r>
            <a:r>
              <a:rPr lang="pt-BR" sz="2800" dirty="0"/>
              <a:t>auditado incluindo terminologia legal e específica dos TC e demais requisitos regulamentares e estatutários aplicáveis</a:t>
            </a:r>
            <a:r>
              <a:rPr lang="pt-BR" sz="2800" dirty="0" smtClean="0"/>
              <a:t>.</a:t>
            </a:r>
            <a:endParaRPr lang="pt-BR" sz="105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105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Princípios, métodos e técnicas </a:t>
            </a:r>
            <a:r>
              <a:rPr lang="pt-BR" sz="2800" dirty="0" smtClean="0"/>
              <a:t>para identificar e avaliar </a:t>
            </a:r>
            <a:r>
              <a:rPr lang="pt-BR" sz="2800" dirty="0"/>
              <a:t>os riscos e </a:t>
            </a:r>
            <a:r>
              <a:rPr lang="pt-BR" sz="2800" dirty="0" smtClean="0"/>
              <a:t>oportunidades.</a:t>
            </a:r>
            <a:endParaRPr lang="pt-BR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351" y="818690"/>
            <a:ext cx="1800200" cy="11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57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2239" y="395933"/>
            <a:ext cx="1159328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algn="just">
              <a:buClr>
                <a:srgbClr val="F4AD20"/>
              </a:buClr>
              <a:buSzPct val="200000"/>
            </a:pPr>
            <a:r>
              <a:rPr lang="pt-BR" sz="3600" b="1" dirty="0"/>
              <a:t>ATUAÇÃO DA FCAV</a:t>
            </a:r>
          </a:p>
          <a:p>
            <a:pPr algn="just">
              <a:buClr>
                <a:srgbClr val="F4AD20"/>
              </a:buClr>
              <a:buSzPct val="200000"/>
            </a:pPr>
            <a:endParaRPr lang="pt-BR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Assessorar</a:t>
            </a:r>
            <a:r>
              <a:rPr lang="pt-BR" sz="2400" dirty="0"/>
              <a:t> a Atricon a desenvolver o Manual de Procedimentos segundo o qual o MMD-TC será conduzido;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Desenvolver</a:t>
            </a:r>
            <a:r>
              <a:rPr lang="pt-BR" sz="2400" dirty="0"/>
              <a:t> um procedimento interno de certificação, segundo o qual seu processo de certificação do MMD-TC será conduzido;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Realizar</a:t>
            </a:r>
            <a:r>
              <a:rPr lang="pt-BR" sz="2400" dirty="0"/>
              <a:t> a programação de todo o processo de certificação em conjunto com a Atricon;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Preparar</a:t>
            </a:r>
            <a:r>
              <a:rPr lang="pt-BR" sz="2400" dirty="0"/>
              <a:t> e ministrar treinamentos para as comissões de avaliação e as comissões de garantia da qualidade definidas pela Atricon, no que concerne aos processos a serem postos em prática por elas;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Realizar</a:t>
            </a:r>
            <a:r>
              <a:rPr lang="pt-BR" sz="2400" dirty="0"/>
              <a:t> a auditoria do processo de avaliação do MMD-TC segundo seu procedimento de certificação, documentando a auditoria e seus resultados em um relatório;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Proceder</a:t>
            </a:r>
            <a:r>
              <a:rPr lang="pt-BR" sz="2400" dirty="0"/>
              <a:t> à certificação do MMD-TC, se atendidos pela Atricon os critérios estabelecidos no Manual do MMD-TC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7963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440354" y="1620069"/>
            <a:ext cx="11289067" cy="2376263"/>
          </a:xfrm>
        </p:spPr>
        <p:txBody>
          <a:bodyPr>
            <a:no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• Exercícios</a:t>
            </a:r>
          </a:p>
          <a:p>
            <a:endParaRPr lang="pt-BR" sz="4400" dirty="0" smtClean="0">
              <a:solidFill>
                <a:schemeClr val="bg1"/>
              </a:solidFill>
            </a:endParaRPr>
          </a:p>
          <a:p>
            <a:r>
              <a:rPr lang="pt-BR" sz="2800" dirty="0" smtClean="0">
                <a:solidFill>
                  <a:schemeClr val="bg1"/>
                </a:solidFill>
              </a:rPr>
              <a:t>Professor Leopoldo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22302" y="4618241"/>
            <a:ext cx="6490010" cy="2222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4557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14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2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• Apresentação da FCAV e da parceria Fundação Vanzolini - Atricon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 • Introdução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• Referenciais 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 condução do programa de avaliação do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MMD-TC</a:t>
            </a:r>
          </a:p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 • Terminologia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• Princípios gerais de auditoria aplicáveis a avaliação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MMD-TC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 • A preparação para uma auditoria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 • A execução de uma auditoria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 • Avaliação e aperfeiçoamento do processo de auditoria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 • Competência e avaliação dos auditores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• Exercícios</a:t>
            </a:r>
            <a:endParaRPr lang="pt-BR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2491309" y="4552528"/>
            <a:ext cx="6840760" cy="2252117"/>
          </a:xfrm>
          <a:prstGeom prst="rect">
            <a:avLst/>
          </a:prstGeom>
        </p:spPr>
        <p:txBody>
          <a:bodyPr/>
          <a:lstStyle>
            <a:lvl1pPr marL="340314" indent="-34031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190" indent="-283331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8066" indent="-22634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3925" indent="-22634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9785" indent="-22634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6474" indent="-227858" algn="l" defTabSz="9114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198" indent="-227858" algn="l" defTabSz="9114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7919" indent="-227858" algn="l" defTabSz="9114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3644" indent="-227858" algn="l" defTabSz="9114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Paulo H. Bertolini </a:t>
            </a:r>
          </a:p>
          <a:p>
            <a:pPr marL="0" indent="0" defTabSz="914400">
              <a:buFont typeface="Arial" charset="0"/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Gerente de Novos Produtos e Cursos de Atualização</a:t>
            </a:r>
          </a:p>
          <a:p>
            <a:pPr defTabSz="914400"/>
            <a:r>
              <a:rPr lang="pt-BR" sz="2400" dirty="0" smtClean="0">
                <a:solidFill>
                  <a:schemeClr val="bg1"/>
                </a:solidFill>
              </a:rPr>
              <a:t>E-mail: paulo.bertolini@vanzolinicert.org.br</a:t>
            </a:r>
          </a:p>
          <a:p>
            <a:pPr defTabSz="914400"/>
            <a:r>
              <a:rPr lang="pt-BR" sz="2400" dirty="0" smtClean="0">
                <a:solidFill>
                  <a:schemeClr val="bg1"/>
                </a:solidFill>
              </a:rPr>
              <a:t>Fone: (11) 3913-7134 </a:t>
            </a:r>
          </a:p>
          <a:p>
            <a:pPr defTabSz="914400"/>
            <a:r>
              <a:rPr lang="pt-BR" sz="2400" dirty="0" smtClean="0">
                <a:solidFill>
                  <a:schemeClr val="bg1"/>
                </a:solidFill>
              </a:rPr>
              <a:t>Celular: (11) 98456-1111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440354" y="1620069"/>
            <a:ext cx="11289067" cy="2376263"/>
          </a:xfrm>
        </p:spPr>
        <p:txBody>
          <a:bodyPr>
            <a:no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• </a:t>
            </a:r>
            <a:r>
              <a:rPr lang="pt-BR" sz="4400" dirty="0" smtClean="0">
                <a:solidFill>
                  <a:schemeClr val="bg1"/>
                </a:solidFill>
              </a:rPr>
              <a:t>Introdução</a:t>
            </a:r>
          </a:p>
          <a:p>
            <a:endParaRPr lang="pt-BR" sz="2800" dirty="0" smtClean="0">
              <a:solidFill>
                <a:schemeClr val="bg1"/>
              </a:solidFill>
            </a:endParaRPr>
          </a:p>
          <a:p>
            <a:endParaRPr lang="pt-BR" sz="2800" dirty="0" smtClean="0">
              <a:solidFill>
                <a:schemeClr val="bg1"/>
              </a:solidFill>
            </a:endParaRPr>
          </a:p>
          <a:p>
            <a:r>
              <a:rPr lang="pt-BR" sz="2800" dirty="0" smtClean="0">
                <a:solidFill>
                  <a:schemeClr val="bg1"/>
                </a:solidFill>
              </a:rPr>
              <a:t>Professor Leopoldo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-22302" y="4428381"/>
            <a:ext cx="6490010" cy="2222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4557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14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2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• Apresentação da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Fundação Vanzolini e da parceria 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Fundação Vanzolini - Atricon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 • Introdução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03 • Referenciais para a condução do programa de avaliação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 MMD-TC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04 • Terminologia</a:t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05 • Princípios gerais de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auditoria aplicáveis à avaliação do MMD-TC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06 • A preparação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para uma auditoria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07 • A execução de uma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auditoria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08 • Avaliação e aperfeiçoamento do processo de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auditoria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09 • Competência e avaliação dos auditores</a:t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• Exercícios</a:t>
            </a:r>
          </a:p>
        </p:txBody>
      </p:sp>
    </p:spTree>
    <p:extLst>
      <p:ext uri="{BB962C8B-B14F-4D97-AF65-F5344CB8AC3E}">
        <p14:creationId xmlns:p14="http://schemas.microsoft.com/office/powerpoint/2010/main" val="31117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492768" y="174102"/>
            <a:ext cx="11352759" cy="49023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pt-BR" sz="3600" b="1" dirty="0" smtClean="0"/>
              <a:t>Objetivos do Treinamento</a:t>
            </a:r>
          </a:p>
          <a:p>
            <a:pPr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3258"/>
                </a:solidFill>
              </a:rPr>
              <a:t>Apresentar </a:t>
            </a:r>
            <a:r>
              <a:rPr lang="pt-BR" sz="2400" dirty="0"/>
              <a:t>aos membros da Comissão de Garantia da Qualidade as bases de um processo de auditoria e a forma de conduzir este processo de maneira a obter resultados justos, eficientes e eficazes ao empregar a auditoria como ferramenta para o processo de avaliação do MMD-TC, na avaliação de </a:t>
            </a:r>
            <a:r>
              <a:rPr lang="pt-BR" sz="2400" dirty="0" smtClean="0"/>
              <a:t>2019;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endParaRPr lang="pt-BR" sz="2400" dirty="0" smtClean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3258"/>
                </a:solidFill>
              </a:rPr>
              <a:t>Praticar,</a:t>
            </a:r>
            <a:r>
              <a:rPr lang="pt-BR" sz="2400" dirty="0"/>
              <a:t> com exercícios, as diferentes etapas de um processo de auditoria e discutir os diferentes resultados apresentados pelos grupos de estudo a serem constituídos no </a:t>
            </a:r>
            <a:r>
              <a:rPr lang="pt-BR" sz="2400" dirty="0" smtClean="0"/>
              <a:t>curso.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460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9333" y="899989"/>
            <a:ext cx="10760738" cy="472437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Programa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Primeiro </a:t>
            </a:r>
            <a:r>
              <a:rPr lang="pt-BR" sz="2400" b="1" dirty="0"/>
              <a:t>dia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4AD20"/>
              </a:buClr>
              <a:buSzPct val="140000"/>
            </a:pPr>
            <a:r>
              <a:rPr lang="pt-BR" sz="2400" b="1" dirty="0"/>
              <a:t>01</a:t>
            </a:r>
            <a:r>
              <a:rPr lang="pt-BR" sz="2400" dirty="0"/>
              <a:t> </a:t>
            </a:r>
            <a:r>
              <a:rPr lang="pt-BR" sz="2400" dirty="0" smtClean="0"/>
              <a:t>- Apresentação </a:t>
            </a:r>
            <a:r>
              <a:rPr lang="pt-BR" sz="2400" dirty="0"/>
              <a:t>da </a:t>
            </a:r>
            <a:r>
              <a:rPr lang="pt-BR" sz="2400" dirty="0" smtClean="0"/>
              <a:t>Fundação Vanzolini </a:t>
            </a:r>
            <a:r>
              <a:rPr lang="pt-BR" sz="2400" dirty="0"/>
              <a:t>e da parceria Fundação Vanzolini – </a:t>
            </a:r>
            <a:r>
              <a:rPr lang="pt-BR" sz="2400" dirty="0" smtClean="0"/>
              <a:t>Atricon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/>
              <a:t>02</a:t>
            </a:r>
            <a:r>
              <a:rPr lang="pt-BR" sz="2400" dirty="0"/>
              <a:t> </a:t>
            </a:r>
            <a:r>
              <a:rPr lang="pt-BR" sz="2400" dirty="0" smtClean="0"/>
              <a:t>- Introdução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/>
              <a:t>03</a:t>
            </a:r>
            <a:r>
              <a:rPr lang="pt-BR" sz="2400" dirty="0"/>
              <a:t> </a:t>
            </a:r>
            <a:r>
              <a:rPr lang="pt-BR" sz="2400" dirty="0" smtClean="0"/>
              <a:t>- Referenciais </a:t>
            </a:r>
            <a:r>
              <a:rPr lang="pt-BR" sz="2400" dirty="0"/>
              <a:t>para a condução do programa de avaliação </a:t>
            </a:r>
            <a:r>
              <a:rPr lang="pt-BR" sz="2400" dirty="0" smtClean="0"/>
              <a:t>do MMD-TC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/>
              <a:t>04</a:t>
            </a:r>
            <a:r>
              <a:rPr lang="pt-BR" sz="2400" dirty="0"/>
              <a:t> </a:t>
            </a:r>
            <a:r>
              <a:rPr lang="pt-BR" sz="2400" dirty="0" smtClean="0"/>
              <a:t>- Terminologia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/>
              <a:t>05</a:t>
            </a:r>
            <a:r>
              <a:rPr lang="pt-BR" sz="2400" dirty="0"/>
              <a:t> </a:t>
            </a:r>
            <a:r>
              <a:rPr lang="pt-BR" sz="2400" dirty="0" smtClean="0"/>
              <a:t>- Princípios </a:t>
            </a:r>
            <a:r>
              <a:rPr lang="pt-BR" sz="2400" dirty="0"/>
              <a:t>gerais de </a:t>
            </a:r>
            <a:r>
              <a:rPr lang="pt-BR" sz="2400" dirty="0" smtClean="0"/>
              <a:t>auditoria aplicáveis à avaliação do MMD-TC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/>
              <a:t>06</a:t>
            </a:r>
            <a:r>
              <a:rPr lang="pt-BR" sz="2400" dirty="0"/>
              <a:t> </a:t>
            </a:r>
            <a:r>
              <a:rPr lang="pt-BR" sz="2400" dirty="0" smtClean="0"/>
              <a:t>- A </a:t>
            </a:r>
            <a:r>
              <a:rPr lang="pt-BR" sz="2400" dirty="0"/>
              <a:t>preparação para uma </a:t>
            </a:r>
            <a:r>
              <a:rPr lang="pt-BR" sz="2400" dirty="0" smtClean="0"/>
              <a:t>auditoria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 smtClean="0"/>
              <a:t>07</a:t>
            </a:r>
            <a:r>
              <a:rPr lang="pt-BR" sz="2400" dirty="0" smtClean="0"/>
              <a:t> - A </a:t>
            </a:r>
            <a:r>
              <a:rPr lang="pt-BR" sz="2400" dirty="0"/>
              <a:t>execução de uma </a:t>
            </a:r>
            <a:r>
              <a:rPr lang="pt-BR" sz="2400" dirty="0" smtClean="0"/>
              <a:t>auditoria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 smtClean="0"/>
              <a:t>08 </a:t>
            </a:r>
            <a:r>
              <a:rPr lang="pt-BR" sz="2400" dirty="0" smtClean="0"/>
              <a:t>- Avaliação </a:t>
            </a:r>
            <a:r>
              <a:rPr lang="pt-BR" sz="2400" dirty="0"/>
              <a:t>e aperfeiçoamento do processo de </a:t>
            </a:r>
            <a:r>
              <a:rPr lang="pt-BR" sz="2400" dirty="0" smtClean="0"/>
              <a:t>auditoria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/>
              <a:t>09</a:t>
            </a:r>
            <a:r>
              <a:rPr lang="pt-BR" sz="2400" dirty="0"/>
              <a:t> </a:t>
            </a:r>
            <a:r>
              <a:rPr lang="pt-BR" sz="2400" dirty="0" smtClean="0"/>
              <a:t>- Competência </a:t>
            </a:r>
            <a:r>
              <a:rPr lang="pt-BR" sz="2400" dirty="0"/>
              <a:t>e avaliação dos </a:t>
            </a:r>
            <a:r>
              <a:rPr lang="pt-BR" sz="2400" dirty="0" smtClean="0"/>
              <a:t>auditores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6636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28805" y="641699"/>
            <a:ext cx="9581793" cy="522450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Programa</a:t>
            </a:r>
          </a:p>
          <a:p>
            <a:endParaRPr lang="pt-BR" sz="2400" b="1" dirty="0"/>
          </a:p>
          <a:p>
            <a:r>
              <a:rPr lang="pt-BR" sz="2400" b="1" dirty="0" smtClean="0"/>
              <a:t>Segundo </a:t>
            </a:r>
            <a:r>
              <a:rPr lang="pt-BR" sz="2400" b="1" dirty="0"/>
              <a:t>dia</a:t>
            </a:r>
          </a:p>
          <a:p>
            <a:pPr>
              <a:buClr>
                <a:srgbClr val="F4AD20"/>
              </a:buClr>
              <a:buSzPct val="140000"/>
            </a:pPr>
            <a:r>
              <a:rPr lang="pt-BR" sz="2400" b="1" dirty="0" smtClean="0"/>
              <a:t>10 - </a:t>
            </a:r>
            <a:r>
              <a:rPr lang="pt-BR" sz="2400" dirty="0" smtClean="0"/>
              <a:t>Exercícios</a:t>
            </a:r>
            <a:endParaRPr lang="pt-BR" sz="2400" dirty="0"/>
          </a:p>
          <a:p>
            <a:pPr marL="1082675" indent="-449263">
              <a:spcBef>
                <a:spcPts val="30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tabLst>
                <a:tab pos="1082675" algn="l"/>
              </a:tabLst>
            </a:pPr>
            <a:r>
              <a:rPr lang="pt-BR" sz="2400" dirty="0" smtClean="0"/>
              <a:t>Plano </a:t>
            </a:r>
            <a:r>
              <a:rPr lang="pt-BR" sz="2400" dirty="0"/>
              <a:t>de visita da equipe da Comissão de Garantia da </a:t>
            </a:r>
            <a:r>
              <a:rPr lang="pt-BR" sz="2400" dirty="0" smtClean="0"/>
              <a:t>Qualidade</a:t>
            </a:r>
          </a:p>
          <a:p>
            <a:pPr marL="1082675" indent="-449263">
              <a:spcBef>
                <a:spcPts val="30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tabLst>
                <a:tab pos="1082675" algn="l"/>
              </a:tabLst>
            </a:pPr>
            <a:r>
              <a:rPr lang="pt-BR" sz="2400" dirty="0" smtClean="0"/>
              <a:t>Reunião de abertura da visita</a:t>
            </a:r>
          </a:p>
          <a:p>
            <a:pPr marL="1082675" indent="-449263">
              <a:spcBef>
                <a:spcPts val="30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tabLst>
                <a:tab pos="1082675" algn="l"/>
              </a:tabLst>
            </a:pPr>
            <a:r>
              <a:rPr lang="pt-BR" sz="2400" dirty="0" smtClean="0"/>
              <a:t>Estudos de cenários</a:t>
            </a:r>
          </a:p>
          <a:p>
            <a:pPr marL="1082675" indent="-449263">
              <a:spcBef>
                <a:spcPts val="30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tabLst>
                <a:tab pos="1082675" algn="l"/>
              </a:tabLst>
            </a:pPr>
            <a:r>
              <a:rPr lang="pt-BR" sz="2400" dirty="0" smtClean="0"/>
              <a:t>Documentação</a:t>
            </a:r>
          </a:p>
          <a:p>
            <a:pPr marL="1617663" lvl="1" indent="-534988">
              <a:spcBef>
                <a:spcPts val="300"/>
              </a:spcBef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  <a:tabLst>
                <a:tab pos="1617663" algn="l"/>
              </a:tabLst>
            </a:pPr>
            <a:r>
              <a:rPr lang="pt-BR" sz="2400" dirty="0" err="1" smtClean="0"/>
              <a:t>Check</a:t>
            </a:r>
            <a:r>
              <a:rPr lang="pt-BR" sz="2400" dirty="0" smtClean="0"/>
              <a:t> </a:t>
            </a:r>
            <a:r>
              <a:rPr lang="pt-BR" sz="2400" dirty="0" err="1" smtClean="0"/>
              <a:t>list</a:t>
            </a:r>
            <a:r>
              <a:rPr lang="pt-BR" sz="2400" dirty="0" smtClean="0"/>
              <a:t> da Garantia da Qualidade</a:t>
            </a:r>
          </a:p>
          <a:p>
            <a:pPr marL="1617663" lvl="1" indent="-534988">
              <a:spcBef>
                <a:spcPts val="300"/>
              </a:spcBef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  <a:tabLst>
                <a:tab pos="1617663" algn="l"/>
              </a:tabLst>
            </a:pPr>
            <a:r>
              <a:rPr lang="pt-BR" sz="2400" dirty="0" smtClean="0"/>
              <a:t>Declaração da Garantia da Qualidade</a:t>
            </a:r>
          </a:p>
          <a:p>
            <a:pPr marL="1617663" lvl="1" indent="-534988">
              <a:spcBef>
                <a:spcPts val="300"/>
              </a:spcBef>
              <a:spcAft>
                <a:spcPts val="300"/>
              </a:spcAft>
              <a:buSzPct val="100000"/>
              <a:buFont typeface="Courier New" panose="02070309020205020404" pitchFamily="49" charset="0"/>
              <a:buChar char="o"/>
              <a:tabLst>
                <a:tab pos="1617663" algn="l"/>
              </a:tabLst>
            </a:pPr>
            <a:r>
              <a:rPr lang="pt-BR" sz="2400" dirty="0" smtClean="0"/>
              <a:t>Planilha do MMD-TC</a:t>
            </a:r>
          </a:p>
          <a:p>
            <a:pPr marL="1082675" indent="-449263">
              <a:spcBef>
                <a:spcPts val="300"/>
              </a:spcBef>
              <a:spcAft>
                <a:spcPts val="300"/>
              </a:spcAft>
              <a:buSzPct val="100000"/>
              <a:buFont typeface="Wingdings" panose="05000000000000000000" pitchFamily="2" charset="2"/>
              <a:buChar char="ü"/>
              <a:tabLst>
                <a:tab pos="1082675" algn="l"/>
              </a:tabLst>
            </a:pPr>
            <a:r>
              <a:rPr lang="pt-BR" sz="2400" dirty="0" smtClean="0"/>
              <a:t>Reunião de encerramento da visita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120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PROGRAMA</a:t>
            </a:r>
            <a:endParaRPr lang="pt-BR" sz="32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684287" y="1548061"/>
            <a:ext cx="10945216" cy="4401205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>
              <a:buClr>
                <a:srgbClr val="F4AD20"/>
              </a:buClr>
              <a:buSzPct val="140000"/>
            </a:pPr>
            <a:r>
              <a:rPr lang="pt-BR" sz="2800" b="1" dirty="0" smtClean="0">
                <a:solidFill>
                  <a:srgbClr val="003258"/>
                </a:solidFill>
              </a:rPr>
              <a:t>01 </a:t>
            </a:r>
            <a:r>
              <a:rPr lang="pt-BR" sz="2800" b="1" dirty="0">
                <a:solidFill>
                  <a:srgbClr val="003258"/>
                </a:solidFill>
              </a:rPr>
              <a:t>• Apresentação da FCAV e da parceria Fundação Vanzolini - Atricon</a:t>
            </a:r>
            <a:br>
              <a:rPr lang="pt-BR" sz="2800" b="1" dirty="0">
                <a:solidFill>
                  <a:srgbClr val="003258"/>
                </a:solidFill>
              </a:rPr>
            </a:br>
            <a:r>
              <a:rPr lang="pt-BR" sz="2800" b="1" dirty="0">
                <a:solidFill>
                  <a:srgbClr val="003258"/>
                </a:solidFill>
              </a:rPr>
              <a:t>02 • Introdução</a:t>
            </a:r>
            <a:r>
              <a:rPr lang="pt-BR" sz="2800" b="1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pt-BR" sz="28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pt-BR" sz="2800" b="1" dirty="0"/>
              <a:t>03 • Referenciais para a condução do programa de avaliação do MMD-TC</a:t>
            </a:r>
          </a:p>
          <a:p>
            <a:pPr>
              <a:buClr>
                <a:srgbClr val="F4AD20"/>
              </a:buClr>
              <a:buSzPct val="140000"/>
            </a:pPr>
            <a:r>
              <a:rPr lang="pt-BR" sz="2800" b="1" dirty="0"/>
              <a:t>04 • Terminologia</a:t>
            </a:r>
            <a:br>
              <a:rPr lang="pt-BR" sz="2800" b="1" dirty="0"/>
            </a:br>
            <a:r>
              <a:rPr lang="pt-BR" sz="2800" b="1" dirty="0"/>
              <a:t>05 • Princípios gerais de auditoria aplicáveis </a:t>
            </a:r>
            <a:r>
              <a:rPr lang="pt-BR" sz="2800" b="1" dirty="0" smtClean="0"/>
              <a:t>à </a:t>
            </a:r>
            <a:r>
              <a:rPr lang="pt-BR" sz="2800" b="1" dirty="0"/>
              <a:t>avaliação do MMD-TC</a:t>
            </a:r>
            <a:br>
              <a:rPr lang="pt-BR" sz="2800" b="1" dirty="0"/>
            </a:br>
            <a:r>
              <a:rPr lang="pt-BR" sz="2800" b="1" dirty="0"/>
              <a:t>06 • A preparação para uma auditoria</a:t>
            </a:r>
            <a:br>
              <a:rPr lang="pt-BR" sz="2800" b="1" dirty="0"/>
            </a:br>
            <a:r>
              <a:rPr lang="pt-BR" sz="2800" b="1" dirty="0"/>
              <a:t>07 • A execução de uma auditoria</a:t>
            </a:r>
            <a:br>
              <a:rPr lang="pt-BR" sz="2800" b="1" dirty="0"/>
            </a:br>
            <a:r>
              <a:rPr lang="pt-BR" sz="2800" b="1" dirty="0"/>
              <a:t>08 • Avaliação e aperfeiçoamento do processo de auditoria</a:t>
            </a:r>
            <a:br>
              <a:rPr lang="pt-BR" sz="2800" b="1" dirty="0"/>
            </a:br>
            <a:r>
              <a:rPr lang="pt-BR" sz="2800" b="1" dirty="0"/>
              <a:t>09 • Competência e avaliação dos auditores</a:t>
            </a:r>
            <a:br>
              <a:rPr lang="pt-BR" sz="2800" b="1" dirty="0"/>
            </a:br>
            <a:r>
              <a:rPr lang="pt-BR" sz="2800" b="1" dirty="0"/>
              <a:t>10 • Exercícios</a:t>
            </a:r>
          </a:p>
        </p:txBody>
      </p:sp>
    </p:spTree>
    <p:extLst>
      <p:ext uri="{BB962C8B-B14F-4D97-AF65-F5344CB8AC3E}">
        <p14:creationId xmlns:p14="http://schemas.microsoft.com/office/powerpoint/2010/main" val="15484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252238" y="30086"/>
            <a:ext cx="11593289" cy="6247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1" algn="r"/>
            <a:r>
              <a:rPr lang="pt-BR" sz="3600" b="1" dirty="0" smtClean="0"/>
              <a:t>Momento Atual e Importância da</a:t>
            </a:r>
            <a:br>
              <a:rPr lang="pt-BR" sz="3600" b="1" dirty="0" smtClean="0"/>
            </a:br>
            <a:r>
              <a:rPr lang="pt-BR" sz="3600" b="1" dirty="0" smtClean="0"/>
              <a:t> Transparência dos Processos</a:t>
            </a:r>
          </a:p>
          <a:p>
            <a:pPr algn="just">
              <a:buClr>
                <a:srgbClr val="F4AD20"/>
              </a:buClr>
              <a:buSzPct val="200000"/>
            </a:pPr>
            <a:r>
              <a:rPr lang="pt-BR" sz="3200" b="1" dirty="0" smtClean="0"/>
              <a:t>Exemplos: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CF, art. 5º XXXIII (acesso à informação) </a:t>
            </a:r>
            <a:r>
              <a:rPr lang="pt-BR" sz="2400" dirty="0"/>
              <a:t>;</a:t>
            </a:r>
            <a:endParaRPr lang="pt-BR" sz="2400" dirty="0" smtClean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CF, art. 37, §3º</a:t>
            </a:r>
            <a:r>
              <a:rPr lang="pt-BR" sz="2400" dirty="0"/>
              <a:t> (participação do usuário na administração pública</a:t>
            </a:r>
            <a:r>
              <a:rPr lang="pt-BR" sz="2400" dirty="0" smtClean="0"/>
              <a:t>);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CF, art. 216, §2º (gestão da documentação  que integra o patrimônio cultural brasileiro);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CF, </a:t>
            </a:r>
            <a:r>
              <a:rPr lang="pt-BR" sz="2400" dirty="0" err="1" smtClean="0"/>
              <a:t>arts</a:t>
            </a:r>
            <a:r>
              <a:rPr lang="pt-BR" sz="2400" dirty="0" smtClean="0"/>
              <a:t>. 70 e seguintes (fiscalização contábil, financeira e orçamentária, operacional e patrimonial da União, estados federativos e municípios);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Lei Complementar n º 101/2000 (Lei da Responsabilidade Fiscal);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Lei nº 12.527/2011 (Lei da Transparência);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Lei nº 13.460/2017 (participação, proteção e defesa dos direitos do usuário dos serviços públicos da administração pública).</a:t>
            </a:r>
          </a:p>
        </p:txBody>
      </p:sp>
    </p:spTree>
    <p:extLst>
      <p:ext uri="{BB962C8B-B14F-4D97-AF65-F5344CB8AC3E}">
        <p14:creationId xmlns:p14="http://schemas.microsoft.com/office/powerpoint/2010/main" val="259006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324247" y="3910257"/>
            <a:ext cx="11593288" cy="2160276"/>
            <a:chOff x="324247" y="3910257"/>
            <a:chExt cx="11593288" cy="2160276"/>
          </a:xfrm>
        </p:grpSpPr>
        <p:sp>
          <p:nvSpPr>
            <p:cNvPr id="14" name="CaixaDeTexto 13"/>
            <p:cNvSpPr txBox="1"/>
            <p:nvPr/>
          </p:nvSpPr>
          <p:spPr>
            <a:xfrm>
              <a:off x="324247" y="3910533"/>
              <a:ext cx="3060000" cy="216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t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034EA2"/>
                  </a:solidFill>
                </a:rPr>
                <a:t>T. C.</a:t>
              </a:r>
              <a:endParaRPr lang="pt-BR" b="1" dirty="0">
                <a:solidFill>
                  <a:srgbClr val="034EA2"/>
                </a:solidFill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496399" y="5309569"/>
              <a:ext cx="2700000" cy="54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pt-BR" sz="1600" b="1" dirty="0" smtClean="0">
                  <a:solidFill>
                    <a:srgbClr val="034EA2"/>
                  </a:solidFill>
                </a:rPr>
                <a:t>Políticas, objetivos, processos, resultados etc.</a:t>
              </a:r>
              <a:endParaRPr lang="pt-BR" sz="1600" b="1" dirty="0">
                <a:solidFill>
                  <a:srgbClr val="034EA2"/>
                </a:solidFill>
              </a:endParaRP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3600951" y="3910257"/>
              <a:ext cx="3060000" cy="216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t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034EA2"/>
                  </a:solidFill>
                </a:rPr>
                <a:t>T. C.</a:t>
              </a:r>
              <a:endParaRPr lang="pt-BR" b="1" dirty="0">
                <a:solidFill>
                  <a:srgbClr val="034EA2"/>
                </a:solidFill>
              </a:endParaRP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3773103" y="5309293"/>
              <a:ext cx="2700000" cy="54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pt-BR" sz="1600" b="1" dirty="0" smtClean="0">
                  <a:solidFill>
                    <a:srgbClr val="034EA2"/>
                  </a:solidFill>
                </a:rPr>
                <a:t>Políticas, objetivos, processos, resultados etc.</a:t>
              </a:r>
              <a:endParaRPr lang="pt-BR" sz="1600" b="1" dirty="0">
                <a:solidFill>
                  <a:srgbClr val="034EA2"/>
                </a:solidFill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8857535" y="3910257"/>
              <a:ext cx="3060000" cy="216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t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034EA2"/>
                  </a:solidFill>
                </a:rPr>
                <a:t>T. C.</a:t>
              </a:r>
              <a:endParaRPr lang="pt-BR" b="1" dirty="0">
                <a:solidFill>
                  <a:srgbClr val="034EA2"/>
                </a:solidFill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9029687" y="5309293"/>
              <a:ext cx="2700000" cy="54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pt-BR" sz="1600" b="1" dirty="0" smtClean="0">
                  <a:solidFill>
                    <a:srgbClr val="034EA2"/>
                  </a:solidFill>
                </a:rPr>
                <a:t>Políticas, objetivos, processos, resultados etc.</a:t>
              </a:r>
              <a:endParaRPr lang="pt-BR" sz="1600" b="1" dirty="0">
                <a:solidFill>
                  <a:srgbClr val="034EA2"/>
                </a:solidFill>
              </a:endParaRPr>
            </a:p>
          </p:txBody>
        </p:sp>
        <p:sp>
          <p:nvSpPr>
            <p:cNvPr id="74" name="Elipse 73"/>
            <p:cNvSpPr/>
            <p:nvPr/>
          </p:nvSpPr>
          <p:spPr>
            <a:xfrm>
              <a:off x="7381031" y="4896445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Elipse 74"/>
            <p:cNvSpPr/>
            <p:nvPr/>
          </p:nvSpPr>
          <p:spPr>
            <a:xfrm>
              <a:off x="7705079" y="4896445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Elipse 75"/>
            <p:cNvSpPr/>
            <p:nvPr/>
          </p:nvSpPr>
          <p:spPr>
            <a:xfrm>
              <a:off x="8065119" y="4896445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30086"/>
            <a:ext cx="12150976" cy="7600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pt-BR" sz="3600" b="1" dirty="0" smtClean="0"/>
              <a:t>Os Papéis de Cada Um na Avaliação do MMD-TC 2019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endParaRPr lang="pt-BR" sz="2400" dirty="0" smtClean="0"/>
          </a:p>
        </p:txBody>
      </p:sp>
      <p:grpSp>
        <p:nvGrpSpPr>
          <p:cNvPr id="17" name="Grupo 16"/>
          <p:cNvGrpSpPr/>
          <p:nvPr/>
        </p:nvGrpSpPr>
        <p:grpSpPr>
          <a:xfrm>
            <a:off x="527388" y="4598639"/>
            <a:ext cx="9852299" cy="710930"/>
            <a:chOff x="527388" y="4598639"/>
            <a:chExt cx="9852299" cy="710930"/>
          </a:xfrm>
        </p:grpSpPr>
        <p:grpSp>
          <p:nvGrpSpPr>
            <p:cNvPr id="8" name="Grupo 7"/>
            <p:cNvGrpSpPr/>
            <p:nvPr/>
          </p:nvGrpSpPr>
          <p:grpSpPr>
            <a:xfrm>
              <a:off x="527388" y="4598915"/>
              <a:ext cx="1319011" cy="710654"/>
              <a:chOff x="527388" y="4598915"/>
              <a:chExt cx="1319011" cy="710654"/>
            </a:xfrm>
          </p:grpSpPr>
          <p:sp>
            <p:nvSpPr>
              <p:cNvPr id="11" name="CaixaDeTexto 10"/>
              <p:cNvSpPr txBox="1"/>
              <p:nvPr/>
            </p:nvSpPr>
            <p:spPr>
              <a:xfrm>
                <a:off x="527388" y="4598915"/>
                <a:ext cx="1080000" cy="540000"/>
              </a:xfrm>
              <a:prstGeom prst="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rgbClr val="034EA2"/>
                    </a:solidFill>
                  </a:rPr>
                  <a:t>C. A.</a:t>
                </a:r>
                <a:endParaRPr lang="pt-BR" sz="1600" b="1" dirty="0">
                  <a:solidFill>
                    <a:srgbClr val="034EA2"/>
                  </a:solidFill>
                </a:endParaRPr>
              </a:p>
            </p:txBody>
          </p:sp>
          <p:cxnSp>
            <p:nvCxnSpPr>
              <p:cNvPr id="7" name="Conector de seta reta 6"/>
              <p:cNvCxnSpPr>
                <a:stCxn id="11" idx="2"/>
                <a:endCxn id="4" idx="0"/>
              </p:cNvCxnSpPr>
              <p:nvPr/>
            </p:nvCxnSpPr>
            <p:spPr>
              <a:xfrm>
                <a:off x="1067388" y="5138915"/>
                <a:ext cx="779011" cy="170654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o 9"/>
            <p:cNvGrpSpPr/>
            <p:nvPr/>
          </p:nvGrpSpPr>
          <p:grpSpPr>
            <a:xfrm>
              <a:off x="3804092" y="4598639"/>
              <a:ext cx="1319011" cy="710654"/>
              <a:chOff x="3804092" y="4598639"/>
              <a:chExt cx="1319011" cy="710654"/>
            </a:xfrm>
          </p:grpSpPr>
          <p:sp>
            <p:nvSpPr>
              <p:cNvPr id="60" name="CaixaDeTexto 59"/>
              <p:cNvSpPr txBox="1"/>
              <p:nvPr/>
            </p:nvSpPr>
            <p:spPr>
              <a:xfrm>
                <a:off x="3804092" y="4598639"/>
                <a:ext cx="1080000" cy="540000"/>
              </a:xfrm>
              <a:prstGeom prst="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rgbClr val="034EA2"/>
                    </a:solidFill>
                  </a:rPr>
                  <a:t>C. A.</a:t>
                </a:r>
                <a:endParaRPr lang="pt-BR" sz="1600" b="1" dirty="0">
                  <a:solidFill>
                    <a:srgbClr val="034EA2"/>
                  </a:solidFill>
                </a:endParaRPr>
              </a:p>
            </p:txBody>
          </p:sp>
          <p:cxnSp>
            <p:nvCxnSpPr>
              <p:cNvPr id="62" name="Conector de seta reta 61"/>
              <p:cNvCxnSpPr>
                <a:stCxn id="60" idx="2"/>
                <a:endCxn id="59" idx="0"/>
              </p:cNvCxnSpPr>
              <p:nvPr/>
            </p:nvCxnSpPr>
            <p:spPr>
              <a:xfrm>
                <a:off x="4344092" y="5138639"/>
                <a:ext cx="779011" cy="170654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o 15"/>
            <p:cNvGrpSpPr/>
            <p:nvPr/>
          </p:nvGrpSpPr>
          <p:grpSpPr>
            <a:xfrm>
              <a:off x="9060676" y="4598639"/>
              <a:ext cx="1319011" cy="710654"/>
              <a:chOff x="9060676" y="4598639"/>
              <a:chExt cx="1319011" cy="710654"/>
            </a:xfrm>
          </p:grpSpPr>
          <p:sp>
            <p:nvSpPr>
              <p:cNvPr id="68" name="CaixaDeTexto 67"/>
              <p:cNvSpPr txBox="1"/>
              <p:nvPr/>
            </p:nvSpPr>
            <p:spPr>
              <a:xfrm>
                <a:off x="9060676" y="4598639"/>
                <a:ext cx="1080000" cy="540000"/>
              </a:xfrm>
              <a:prstGeom prst="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rgbClr val="034EA2"/>
                    </a:solidFill>
                  </a:rPr>
                  <a:t>C. A.</a:t>
                </a:r>
                <a:endParaRPr lang="pt-BR" sz="1600" b="1" dirty="0">
                  <a:solidFill>
                    <a:srgbClr val="034EA2"/>
                  </a:solidFill>
                </a:endParaRPr>
              </a:p>
            </p:txBody>
          </p:sp>
          <p:cxnSp>
            <p:nvCxnSpPr>
              <p:cNvPr id="70" name="Conector de seta reta 69"/>
              <p:cNvCxnSpPr>
                <a:stCxn id="68" idx="2"/>
                <a:endCxn id="67" idx="0"/>
              </p:cNvCxnSpPr>
              <p:nvPr/>
            </p:nvCxnSpPr>
            <p:spPr>
              <a:xfrm>
                <a:off x="9600676" y="5138639"/>
                <a:ext cx="779011" cy="170654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upo 21"/>
          <p:cNvGrpSpPr/>
          <p:nvPr/>
        </p:nvGrpSpPr>
        <p:grpSpPr>
          <a:xfrm>
            <a:off x="1067388" y="4058639"/>
            <a:ext cx="10634003" cy="1250930"/>
            <a:chOff x="1067388" y="4058639"/>
            <a:chExt cx="10634003" cy="1250930"/>
          </a:xfrm>
        </p:grpSpPr>
        <p:sp>
          <p:nvSpPr>
            <p:cNvPr id="13" name="CaixaDeTexto 12"/>
            <p:cNvSpPr txBox="1"/>
            <p:nvPr/>
          </p:nvSpPr>
          <p:spPr>
            <a:xfrm>
              <a:off x="2124567" y="4058915"/>
              <a:ext cx="1080000" cy="54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pt-BR" sz="1600" b="1" dirty="0" smtClean="0">
                  <a:solidFill>
                    <a:srgbClr val="034EA2"/>
                  </a:solidFill>
                </a:rPr>
                <a:t>C. C. Q.</a:t>
              </a:r>
              <a:endParaRPr lang="pt-BR" sz="1600" b="1" dirty="0">
                <a:solidFill>
                  <a:srgbClr val="034EA2"/>
                </a:solidFill>
              </a:endParaRPr>
            </a:p>
          </p:txBody>
        </p:sp>
        <p:cxnSp>
          <p:nvCxnSpPr>
            <p:cNvPr id="9" name="Conector de seta reta 8"/>
            <p:cNvCxnSpPr>
              <a:stCxn id="13" idx="1"/>
              <a:endCxn id="11" idx="0"/>
            </p:cNvCxnSpPr>
            <p:nvPr/>
          </p:nvCxnSpPr>
          <p:spPr>
            <a:xfrm flipH="1">
              <a:off x="1067388" y="4328915"/>
              <a:ext cx="1057179" cy="2700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/>
            <p:cNvCxnSpPr>
              <a:stCxn id="13" idx="2"/>
              <a:endCxn id="4" idx="0"/>
            </p:cNvCxnSpPr>
            <p:nvPr/>
          </p:nvCxnSpPr>
          <p:spPr>
            <a:xfrm flipH="1">
              <a:off x="1846399" y="4598915"/>
              <a:ext cx="818168" cy="71065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CaixaDeTexto 60"/>
            <p:cNvSpPr txBox="1"/>
            <p:nvPr/>
          </p:nvSpPr>
          <p:spPr>
            <a:xfrm>
              <a:off x="5364807" y="4058639"/>
              <a:ext cx="1080000" cy="54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pt-BR" sz="1600" b="1" dirty="0" smtClean="0">
                  <a:solidFill>
                    <a:srgbClr val="034EA2"/>
                  </a:solidFill>
                </a:rPr>
                <a:t>C. C. Q.</a:t>
              </a:r>
              <a:endParaRPr lang="pt-BR" sz="1600" b="1" dirty="0">
                <a:solidFill>
                  <a:srgbClr val="034EA2"/>
                </a:solidFill>
              </a:endParaRPr>
            </a:p>
          </p:txBody>
        </p:sp>
        <p:cxnSp>
          <p:nvCxnSpPr>
            <p:cNvPr id="63" name="Conector de seta reta 62"/>
            <p:cNvCxnSpPr>
              <a:stCxn id="61" idx="1"/>
              <a:endCxn id="60" idx="0"/>
            </p:cNvCxnSpPr>
            <p:nvPr/>
          </p:nvCxnSpPr>
          <p:spPr>
            <a:xfrm flipH="1">
              <a:off x="4344092" y="4328639"/>
              <a:ext cx="1020715" cy="2700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/>
            <p:cNvCxnSpPr>
              <a:stCxn id="61" idx="2"/>
              <a:endCxn id="59" idx="0"/>
            </p:cNvCxnSpPr>
            <p:nvPr/>
          </p:nvCxnSpPr>
          <p:spPr>
            <a:xfrm flipH="1">
              <a:off x="5123103" y="4598639"/>
              <a:ext cx="781704" cy="71065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aixaDeTexto 68"/>
            <p:cNvSpPr txBox="1"/>
            <p:nvPr/>
          </p:nvSpPr>
          <p:spPr>
            <a:xfrm>
              <a:off x="10621391" y="4058639"/>
              <a:ext cx="1080000" cy="54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pt-BR" sz="1600" b="1" dirty="0" smtClean="0">
                  <a:solidFill>
                    <a:srgbClr val="034EA2"/>
                  </a:solidFill>
                </a:rPr>
                <a:t>C. C. Q.</a:t>
              </a:r>
              <a:endParaRPr lang="pt-BR" sz="1600" b="1" dirty="0">
                <a:solidFill>
                  <a:srgbClr val="034EA2"/>
                </a:solidFill>
              </a:endParaRPr>
            </a:p>
          </p:txBody>
        </p:sp>
        <p:cxnSp>
          <p:nvCxnSpPr>
            <p:cNvPr id="71" name="Conector de seta reta 70"/>
            <p:cNvCxnSpPr>
              <a:stCxn id="69" idx="1"/>
              <a:endCxn id="68" idx="0"/>
            </p:cNvCxnSpPr>
            <p:nvPr/>
          </p:nvCxnSpPr>
          <p:spPr>
            <a:xfrm flipH="1">
              <a:off x="9600676" y="4328639"/>
              <a:ext cx="1020715" cy="2700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de seta reta 71"/>
            <p:cNvCxnSpPr>
              <a:stCxn id="69" idx="2"/>
              <a:endCxn id="67" idx="0"/>
            </p:cNvCxnSpPr>
            <p:nvPr/>
          </p:nvCxnSpPr>
          <p:spPr>
            <a:xfrm flipH="1">
              <a:off x="10379687" y="4598639"/>
              <a:ext cx="781704" cy="71065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0" name="Conector de seta reta 229"/>
          <p:cNvCxnSpPr>
            <a:stCxn id="197" idx="1"/>
            <a:endCxn id="94" idx="3"/>
          </p:cNvCxnSpPr>
          <p:nvPr/>
        </p:nvCxnSpPr>
        <p:spPr>
          <a:xfrm flipH="1">
            <a:off x="3355603" y="1486157"/>
            <a:ext cx="6545828" cy="53627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upo 239"/>
          <p:cNvGrpSpPr/>
          <p:nvPr/>
        </p:nvGrpSpPr>
        <p:grpSpPr>
          <a:xfrm>
            <a:off x="295603" y="942433"/>
            <a:ext cx="8525588" cy="2160000"/>
            <a:chOff x="295603" y="942433"/>
            <a:chExt cx="8525588" cy="2160000"/>
          </a:xfrm>
        </p:grpSpPr>
        <p:cxnSp>
          <p:nvCxnSpPr>
            <p:cNvPr id="209" name="Conector de seta reta 208"/>
            <p:cNvCxnSpPr>
              <a:stCxn id="95" idx="3"/>
              <a:endCxn id="30" idx="1"/>
            </p:cNvCxnSpPr>
            <p:nvPr/>
          </p:nvCxnSpPr>
          <p:spPr>
            <a:xfrm flipV="1">
              <a:off x="3204567" y="1936117"/>
              <a:ext cx="5616624" cy="69820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7" name="Grupo 236"/>
            <p:cNvGrpSpPr/>
            <p:nvPr/>
          </p:nvGrpSpPr>
          <p:grpSpPr>
            <a:xfrm>
              <a:off x="295603" y="942433"/>
              <a:ext cx="3060000" cy="2160000"/>
              <a:chOff x="295603" y="942433"/>
              <a:chExt cx="3060000" cy="2160000"/>
            </a:xfrm>
          </p:grpSpPr>
          <p:sp>
            <p:nvSpPr>
              <p:cNvPr id="94" name="CaixaDeTexto 93"/>
              <p:cNvSpPr txBox="1"/>
              <p:nvPr/>
            </p:nvSpPr>
            <p:spPr>
              <a:xfrm>
                <a:off x="295603" y="942433"/>
                <a:ext cx="3060000" cy="2160000"/>
              </a:xfrm>
              <a:prstGeom prst="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36000" tIns="36000" rIns="36000" bIns="36000" rtlCol="0" anchor="t">
                <a:noAutofit/>
              </a:bodyPr>
              <a:lstStyle/>
              <a:p>
                <a:pPr algn="ctr"/>
                <a:r>
                  <a:rPr lang="pt-BR" b="1" dirty="0" smtClean="0">
                    <a:solidFill>
                      <a:srgbClr val="034EA2"/>
                    </a:solidFill>
                  </a:rPr>
                  <a:t>ORG. CERTIFICAÇÃO</a:t>
                </a:r>
                <a:endParaRPr lang="pt-BR" b="1" dirty="0">
                  <a:solidFill>
                    <a:srgbClr val="034EA2"/>
                  </a:solidFill>
                </a:endParaRPr>
              </a:p>
            </p:txBody>
          </p:sp>
          <p:sp>
            <p:nvSpPr>
              <p:cNvPr id="95" name="CaixaDeTexto 94"/>
              <p:cNvSpPr txBox="1"/>
              <p:nvPr/>
            </p:nvSpPr>
            <p:spPr>
              <a:xfrm>
                <a:off x="2124567" y="2364325"/>
                <a:ext cx="1080000" cy="540000"/>
              </a:xfrm>
              <a:prstGeom prst="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pt-BR" b="1" dirty="0" smtClean="0">
                    <a:solidFill>
                      <a:srgbClr val="034EA2"/>
                    </a:solidFill>
                  </a:rPr>
                  <a:t>AUDIT.</a:t>
                </a:r>
                <a:endParaRPr lang="pt-BR" b="1" dirty="0">
                  <a:solidFill>
                    <a:srgbClr val="034EA2"/>
                  </a:solidFill>
                </a:endParaRPr>
              </a:p>
            </p:txBody>
          </p:sp>
          <p:sp>
            <p:nvSpPr>
              <p:cNvPr id="172" name="CaixaDeTexto 171"/>
              <p:cNvSpPr txBox="1"/>
              <p:nvPr/>
            </p:nvSpPr>
            <p:spPr>
              <a:xfrm>
                <a:off x="468263" y="2124125"/>
                <a:ext cx="1080000" cy="540000"/>
              </a:xfrm>
              <a:prstGeom prst="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pt-BR" b="1" dirty="0" smtClean="0">
                    <a:solidFill>
                      <a:srgbClr val="034EA2"/>
                    </a:solidFill>
                  </a:rPr>
                  <a:t>C. CERT.</a:t>
                </a:r>
                <a:endParaRPr lang="pt-BR" b="1" dirty="0">
                  <a:solidFill>
                    <a:srgbClr val="034EA2"/>
                  </a:solidFill>
                </a:endParaRPr>
              </a:p>
            </p:txBody>
          </p:sp>
          <p:sp>
            <p:nvSpPr>
              <p:cNvPr id="181" name="CaixaDeTexto 180"/>
              <p:cNvSpPr txBox="1"/>
              <p:nvPr/>
            </p:nvSpPr>
            <p:spPr>
              <a:xfrm>
                <a:off x="1296455" y="1368101"/>
                <a:ext cx="1080000" cy="540000"/>
              </a:xfrm>
              <a:prstGeom prst="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pt-BR" b="1" dirty="0" smtClean="0">
                    <a:solidFill>
                      <a:srgbClr val="034EA2"/>
                    </a:solidFill>
                  </a:rPr>
                  <a:t>DIREÇÃO</a:t>
                </a:r>
                <a:endParaRPr lang="pt-BR" b="1" dirty="0">
                  <a:solidFill>
                    <a:srgbClr val="034EA2"/>
                  </a:solidFill>
                </a:endParaRPr>
              </a:p>
            </p:txBody>
          </p:sp>
          <p:cxnSp>
            <p:nvCxnSpPr>
              <p:cNvPr id="236" name="Conector de seta reta 235"/>
              <p:cNvCxnSpPr>
                <a:stCxn id="172" idx="3"/>
                <a:endCxn id="95" idx="1"/>
              </p:cNvCxnSpPr>
              <p:nvPr/>
            </p:nvCxnSpPr>
            <p:spPr>
              <a:xfrm>
                <a:off x="1548263" y="2394125"/>
                <a:ext cx="576304" cy="24020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ector de seta reta 240"/>
              <p:cNvCxnSpPr>
                <a:stCxn id="181" idx="2"/>
                <a:endCxn id="172" idx="0"/>
              </p:cNvCxnSpPr>
              <p:nvPr/>
            </p:nvCxnSpPr>
            <p:spPr>
              <a:xfrm flipH="1">
                <a:off x="1008263" y="1908101"/>
                <a:ext cx="828192" cy="216024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onector de seta reta 243"/>
              <p:cNvCxnSpPr>
                <a:stCxn id="181" idx="2"/>
                <a:endCxn id="95" idx="0"/>
              </p:cNvCxnSpPr>
              <p:nvPr/>
            </p:nvCxnSpPr>
            <p:spPr>
              <a:xfrm>
                <a:off x="1836455" y="1908101"/>
                <a:ext cx="828112" cy="456224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upo 23"/>
          <p:cNvGrpSpPr/>
          <p:nvPr/>
        </p:nvGrpSpPr>
        <p:grpSpPr>
          <a:xfrm>
            <a:off x="2664567" y="856117"/>
            <a:ext cx="9216624" cy="3202798"/>
            <a:chOff x="2664567" y="856117"/>
            <a:chExt cx="9216624" cy="3202798"/>
          </a:xfrm>
        </p:grpSpPr>
        <p:cxnSp>
          <p:nvCxnSpPr>
            <p:cNvPr id="210" name="Conector de seta reta 209"/>
            <p:cNvCxnSpPr>
              <a:stCxn id="12" idx="2"/>
              <a:endCxn id="13" idx="0"/>
            </p:cNvCxnSpPr>
            <p:nvPr/>
          </p:nvCxnSpPr>
          <p:spPr>
            <a:xfrm flipH="1">
              <a:off x="2664567" y="2820541"/>
              <a:ext cx="6912648" cy="123837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de seta reta 216"/>
            <p:cNvCxnSpPr>
              <a:stCxn id="12" idx="2"/>
              <a:endCxn id="69" idx="0"/>
            </p:cNvCxnSpPr>
            <p:nvPr/>
          </p:nvCxnSpPr>
          <p:spPr>
            <a:xfrm>
              <a:off x="9577215" y="2820541"/>
              <a:ext cx="1584176" cy="123809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de seta reta 217"/>
            <p:cNvCxnSpPr>
              <a:stCxn id="12" idx="2"/>
              <a:endCxn id="61" idx="0"/>
            </p:cNvCxnSpPr>
            <p:nvPr/>
          </p:nvCxnSpPr>
          <p:spPr>
            <a:xfrm flipH="1">
              <a:off x="5904807" y="2820541"/>
              <a:ext cx="3672408" cy="123809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ixaDeTexto 29"/>
            <p:cNvSpPr txBox="1"/>
            <p:nvPr/>
          </p:nvSpPr>
          <p:spPr>
            <a:xfrm>
              <a:off x="8821191" y="856117"/>
              <a:ext cx="3060000" cy="216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t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034EA2"/>
                  </a:solidFill>
                </a:rPr>
                <a:t>ATRICON</a:t>
              </a:r>
              <a:endParaRPr lang="pt-BR" b="1" dirty="0">
                <a:solidFill>
                  <a:srgbClr val="034EA2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9037215" y="2280541"/>
              <a:ext cx="1080000" cy="54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034EA2"/>
                  </a:solidFill>
                </a:rPr>
                <a:t>C. G. Q.</a:t>
              </a:r>
              <a:endParaRPr lang="pt-BR" b="1" dirty="0">
                <a:solidFill>
                  <a:srgbClr val="034EA2"/>
                </a:solidFill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10117215" y="2018977"/>
            <a:ext cx="1584296" cy="540000"/>
            <a:chOff x="10117215" y="2018977"/>
            <a:chExt cx="1584296" cy="540000"/>
          </a:xfrm>
        </p:grpSpPr>
        <p:sp>
          <p:nvSpPr>
            <p:cNvPr id="90" name="CaixaDeTexto 89"/>
            <p:cNvSpPr txBox="1"/>
            <p:nvPr/>
          </p:nvSpPr>
          <p:spPr>
            <a:xfrm>
              <a:off x="10621511" y="2018977"/>
              <a:ext cx="1080000" cy="54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034EA2"/>
                  </a:solidFill>
                </a:rPr>
                <a:t>C. C. G.</a:t>
              </a:r>
              <a:endParaRPr lang="pt-BR" b="1" dirty="0">
                <a:solidFill>
                  <a:srgbClr val="034EA2"/>
                </a:solidFill>
              </a:endParaRPr>
            </a:p>
          </p:txBody>
        </p:sp>
        <p:cxnSp>
          <p:nvCxnSpPr>
            <p:cNvPr id="248" name="Conector de seta reta 247"/>
            <p:cNvCxnSpPr>
              <a:stCxn id="90" idx="1"/>
              <a:endCxn id="12" idx="3"/>
            </p:cNvCxnSpPr>
            <p:nvPr/>
          </p:nvCxnSpPr>
          <p:spPr>
            <a:xfrm flipH="1">
              <a:off x="10117215" y="2288977"/>
              <a:ext cx="504296" cy="26156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o 25"/>
          <p:cNvGrpSpPr/>
          <p:nvPr/>
        </p:nvGrpSpPr>
        <p:grpSpPr>
          <a:xfrm>
            <a:off x="9577215" y="1216157"/>
            <a:ext cx="1584296" cy="1064384"/>
            <a:chOff x="9577215" y="1216157"/>
            <a:chExt cx="1584296" cy="1064384"/>
          </a:xfrm>
        </p:grpSpPr>
        <p:sp>
          <p:nvSpPr>
            <p:cNvPr id="197" name="CaixaDeTexto 196">
              <a:hlinkClick r:id="rId3" action="ppaction://hlinksldjump"/>
            </p:cNvPr>
            <p:cNvSpPr txBox="1"/>
            <p:nvPr/>
          </p:nvSpPr>
          <p:spPr>
            <a:xfrm>
              <a:off x="9901431" y="1216157"/>
              <a:ext cx="1080000" cy="540000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pt-BR" b="1" dirty="0" smtClean="0">
                  <a:solidFill>
                    <a:srgbClr val="034EA2"/>
                  </a:solidFill>
                </a:rPr>
                <a:t>DIREÇÃO</a:t>
              </a:r>
              <a:endParaRPr lang="pt-BR" b="1" dirty="0">
                <a:solidFill>
                  <a:srgbClr val="034EA2"/>
                </a:solidFill>
              </a:endParaRPr>
            </a:p>
          </p:txBody>
        </p:sp>
        <p:cxnSp>
          <p:nvCxnSpPr>
            <p:cNvPr id="252" name="Conector de seta reta 251"/>
            <p:cNvCxnSpPr>
              <a:stCxn id="197" idx="2"/>
              <a:endCxn id="12" idx="0"/>
            </p:cNvCxnSpPr>
            <p:nvPr/>
          </p:nvCxnSpPr>
          <p:spPr>
            <a:xfrm flipH="1">
              <a:off x="9577215" y="1756157"/>
              <a:ext cx="864216" cy="52438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ector de seta reta 254"/>
            <p:cNvCxnSpPr>
              <a:stCxn id="197" idx="2"/>
              <a:endCxn id="90" idx="0"/>
            </p:cNvCxnSpPr>
            <p:nvPr/>
          </p:nvCxnSpPr>
          <p:spPr>
            <a:xfrm>
              <a:off x="10441431" y="1756157"/>
              <a:ext cx="720080" cy="26282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897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>
            <a:hlinkClick r:id="rId2" action="ppaction://hlinksldjump"/>
          </p:cNvPr>
          <p:cNvSpPr txBox="1"/>
          <p:nvPr/>
        </p:nvSpPr>
        <p:spPr>
          <a:xfrm>
            <a:off x="324247" y="539949"/>
            <a:ext cx="11449272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Competência dos Tribunais de Contas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3600" b="1" dirty="0" smtClean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promover </a:t>
            </a:r>
            <a:r>
              <a:rPr lang="pt-BR" b="1" dirty="0"/>
              <a:t>a avaliação e o controle de qualidade do desempenho do Tribunal, observando o cronograma estabelecido pela Atricon;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constituir </a:t>
            </a:r>
            <a:r>
              <a:rPr lang="pt-BR" b="1" dirty="0"/>
              <a:t>comissões de avaliação e de controle de qualidade;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assegurar </a:t>
            </a:r>
            <a:r>
              <a:rPr lang="pt-BR" b="1" dirty="0"/>
              <a:t>autonomia às comissões para o desempenho da atividade, bem como o acesso a pessoas, documentos, informações e sistemas relevantes para o procedimento;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assegurar </a:t>
            </a:r>
            <a:r>
              <a:rPr lang="pt-BR" b="1" dirty="0"/>
              <a:t>as condições necessárias para a aplicação do MMD-TC;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prestar </a:t>
            </a:r>
            <a:r>
              <a:rPr lang="pt-BR" b="1" dirty="0"/>
              <a:t>as informações solicitadas pela Atricon;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assegurar </a:t>
            </a:r>
            <a:r>
              <a:rPr lang="pt-BR" b="1" dirty="0"/>
              <a:t>à </a:t>
            </a:r>
            <a:r>
              <a:rPr lang="pt-BR" b="1" dirty="0" smtClean="0"/>
              <a:t>Comissão de Garantia da Qualidade </a:t>
            </a:r>
            <a:r>
              <a:rPr lang="pt-BR" b="1" dirty="0"/>
              <a:t>o acesso a pessoas, documentos, informações e sistemas relevantes para o procedimento;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executar </a:t>
            </a:r>
            <a:r>
              <a:rPr lang="pt-BR" b="1" dirty="0"/>
              <a:t>as demais ações de sua responsabilidade previstas neste manual.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SzPct val="140000"/>
              <a:buFont typeface="Wingdings" panose="05000000000000000000" pitchFamily="2" charset="2"/>
              <a:buChar char="ü"/>
            </a:pPr>
            <a:endParaRPr lang="pt-B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6408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>
            <a:hlinkClick r:id="rId2" action="ppaction://hlinksldjump"/>
          </p:cNvPr>
          <p:cNvSpPr txBox="1"/>
          <p:nvPr/>
        </p:nvSpPr>
        <p:spPr>
          <a:xfrm>
            <a:off x="324247" y="539949"/>
            <a:ext cx="11593288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Competência da Comissão de Avaliação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manter </a:t>
            </a:r>
            <a:r>
              <a:rPr lang="pt-BR" b="1" dirty="0"/>
              <a:t>contato permanente com a Comissão de Coordenação Geral do MMD-TC, prestando-lhe as informações que lhe forem solicitadas;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definir </a:t>
            </a:r>
            <a:r>
              <a:rPr lang="pt-BR" b="1" dirty="0"/>
              <a:t>o seu plano de trabalho, com observância ao cronograma estabelecido pela Atricon;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realizar </a:t>
            </a:r>
            <a:r>
              <a:rPr lang="pt-BR" b="1" dirty="0"/>
              <a:t>as atividades necessárias, envolvendo os líderes e servidores responsáveis pelas áreas, produtos e atividades avaliados;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adotar </a:t>
            </a:r>
            <a:r>
              <a:rPr lang="pt-BR" b="1" dirty="0"/>
              <a:t>os modelos de papéis de trabalho  e  observar as orientações expedidas pela Comissão de Coordenação Geral;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participar </a:t>
            </a:r>
            <a:r>
              <a:rPr lang="pt-BR" b="1" dirty="0"/>
              <a:t>dos treinamentos promovidos pela Atricon;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utilizar </a:t>
            </a:r>
            <a:r>
              <a:rPr lang="pt-BR" b="1" dirty="0"/>
              <a:t>a ferramenta de comunicação estabelecida pela Atricon;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dar </a:t>
            </a:r>
            <a:r>
              <a:rPr lang="pt-BR" b="1" dirty="0"/>
              <a:t>suporte à </a:t>
            </a:r>
            <a:r>
              <a:rPr lang="pt-BR" b="1" dirty="0" smtClean="0"/>
              <a:t>Comissão </a:t>
            </a:r>
            <a:r>
              <a:rPr lang="pt-BR" b="1" dirty="0"/>
              <a:t>de </a:t>
            </a:r>
            <a:r>
              <a:rPr lang="pt-BR" b="1" dirty="0" smtClean="0"/>
              <a:t>Garantia </a:t>
            </a:r>
            <a:r>
              <a:rPr lang="pt-BR" b="1" dirty="0"/>
              <a:t>da </a:t>
            </a:r>
            <a:r>
              <a:rPr lang="pt-BR" b="1" dirty="0" smtClean="0"/>
              <a:t>Qualidade</a:t>
            </a:r>
            <a:r>
              <a:rPr lang="pt-BR" b="1" dirty="0"/>
              <a:t>, facilitando-lhe o acesso  às pessoas, documentos, informações e sistemas relevantes para o procedimento;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enviar </a:t>
            </a:r>
            <a:r>
              <a:rPr lang="pt-BR" b="1" dirty="0"/>
              <a:t>à Atricon os documentos e informações de sua responsabilidade, observando os prazos, modelos e orientações do </a:t>
            </a:r>
            <a:r>
              <a:rPr lang="pt-BR" b="1" dirty="0" smtClean="0"/>
              <a:t>MMD-TC;</a:t>
            </a:r>
            <a:endParaRPr lang="pt-BR" b="1" dirty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executar </a:t>
            </a:r>
            <a:r>
              <a:rPr lang="pt-BR" b="1" dirty="0"/>
              <a:t>as demais ações de responsabilidade da comissão previstas neste manual</a:t>
            </a:r>
            <a:r>
              <a:rPr lang="pt-BR" b="1" dirty="0" smtClean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707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>
            <a:hlinkClick r:id="rId2" action="ppaction://hlinksldjump"/>
          </p:cNvPr>
          <p:cNvSpPr txBox="1"/>
          <p:nvPr/>
        </p:nvSpPr>
        <p:spPr>
          <a:xfrm>
            <a:off x="324247" y="539949"/>
            <a:ext cx="11593288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Competência da Comissão de Controle da Qualidade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realizar </a:t>
            </a:r>
            <a:r>
              <a:rPr lang="pt-BR" b="1" dirty="0"/>
              <a:t>o controle de qualidade dos trabalhos desenvolvidos pela </a:t>
            </a:r>
            <a:r>
              <a:rPr lang="pt-BR" b="1" dirty="0" smtClean="0"/>
              <a:t>Comissão </a:t>
            </a:r>
            <a:r>
              <a:rPr lang="pt-BR" b="1" dirty="0"/>
              <a:t>de </a:t>
            </a:r>
            <a:r>
              <a:rPr lang="pt-BR" b="1" dirty="0" smtClean="0"/>
              <a:t>Avaliação </a:t>
            </a:r>
            <a:r>
              <a:rPr lang="pt-BR" b="1" dirty="0"/>
              <a:t>do respectivo Tribunal, com ênfase na documentação e nas evidências apresentadas como atendimento aos critérios estabelecidos no MMD-TC;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manter </a:t>
            </a:r>
            <a:r>
              <a:rPr lang="pt-BR" b="1" dirty="0"/>
              <a:t>contato com a Comissão de Coordenação Geral, prestando-lhe as informações que lhe forem solicitadas;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realizar </a:t>
            </a:r>
            <a:r>
              <a:rPr lang="pt-BR" b="1" dirty="0"/>
              <a:t>as atividades necessárias, envolvendo os líderes e servidores responsáveis pelas áreas, produtos e atividades avaliados;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adotar </a:t>
            </a:r>
            <a:r>
              <a:rPr lang="pt-BR" b="1" dirty="0"/>
              <a:t>os modelos de papéis de trabalho e observar as orientações expedidas pela Comissão de Coordenação Geral do MMD-TC;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participar </a:t>
            </a:r>
            <a:r>
              <a:rPr lang="pt-BR" b="1" dirty="0"/>
              <a:t>dos treinamentos promovidos pela Atricon;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utilizar </a:t>
            </a:r>
            <a:r>
              <a:rPr lang="pt-BR" b="1" dirty="0"/>
              <a:t>a ferramenta de comunicação estabelecida pela Atricon;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dar </a:t>
            </a:r>
            <a:r>
              <a:rPr lang="pt-BR" b="1" dirty="0"/>
              <a:t>suporte à </a:t>
            </a:r>
            <a:r>
              <a:rPr lang="pt-BR" b="1" dirty="0" smtClean="0"/>
              <a:t>Comissão </a:t>
            </a:r>
            <a:r>
              <a:rPr lang="pt-BR" b="1" dirty="0"/>
              <a:t>de </a:t>
            </a:r>
            <a:r>
              <a:rPr lang="pt-BR" b="1" dirty="0" smtClean="0"/>
              <a:t>Garantia </a:t>
            </a:r>
            <a:r>
              <a:rPr lang="pt-BR" b="1" dirty="0"/>
              <a:t>da </a:t>
            </a:r>
            <a:r>
              <a:rPr lang="pt-BR" b="1" dirty="0" smtClean="0"/>
              <a:t>Qualidade;</a:t>
            </a:r>
            <a:endParaRPr lang="pt-BR" b="1" dirty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enviar </a:t>
            </a:r>
            <a:r>
              <a:rPr lang="pt-BR" b="1" dirty="0"/>
              <a:t>à Atricon os documentos e informações de sua responsabilidade, observando os prazos, modelos e orientações do MMD-TC;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+mj-lt"/>
              <a:buAutoNum type="alphaLcParenR"/>
            </a:pPr>
            <a:r>
              <a:rPr lang="pt-BR" b="1" dirty="0" smtClean="0"/>
              <a:t>executar </a:t>
            </a:r>
            <a:r>
              <a:rPr lang="pt-BR" b="1" dirty="0"/>
              <a:t>as demais ações de responsabilidade da comissão previstas neste manual</a:t>
            </a:r>
            <a:r>
              <a:rPr lang="pt-BR" b="1" dirty="0" smtClean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6893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>
            <a:hlinkClick r:id="rId2" action="ppaction://hlinksldjump"/>
          </p:cNvPr>
          <p:cNvSpPr txBox="1"/>
          <p:nvPr/>
        </p:nvSpPr>
        <p:spPr>
          <a:xfrm>
            <a:off x="324247" y="539949"/>
            <a:ext cx="1152128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Competência da Comissão de Garantia da Qualidade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realizar </a:t>
            </a:r>
            <a:r>
              <a:rPr lang="pt-BR" b="1" dirty="0"/>
              <a:t>a garantia da qualidade em todos os </a:t>
            </a:r>
            <a:r>
              <a:rPr lang="pt-BR" b="1" dirty="0" smtClean="0"/>
              <a:t>Tribunais de Contas  </a:t>
            </a:r>
            <a:r>
              <a:rPr lang="pt-BR" b="1" dirty="0" err="1"/>
              <a:t>adesos</a:t>
            </a:r>
            <a:r>
              <a:rPr lang="pt-BR" b="1" dirty="0"/>
              <a:t> ao MMD-TC com base em amostra selecionada pela Comissão de Coordenação Geral com base em Orientação do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manter </a:t>
            </a:r>
            <a:r>
              <a:rPr lang="pt-BR" b="1" dirty="0"/>
              <a:t>contato com a Comissão de Coordenação Geral, prestando-lhe as informações que lhe forem solicitadas;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realizar </a:t>
            </a:r>
            <a:r>
              <a:rPr lang="pt-BR" b="1" dirty="0"/>
              <a:t>as atividades necessárias, envolvendo os líderes e servidores responsáveis pelas áreas, produtos e atividades avaliados;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adotar </a:t>
            </a:r>
            <a:r>
              <a:rPr lang="pt-BR" b="1" dirty="0"/>
              <a:t>os modelos de papéis de trabalho  e observar as orientações expedidas pela Comissão de Coordenação Geral;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participar </a:t>
            </a:r>
            <a:r>
              <a:rPr lang="pt-BR" b="1" dirty="0"/>
              <a:t>obrigatoriamente dos treinamentos promovidos pela Atricon, como condição para participar do processo de garantia de qualidade nos </a:t>
            </a:r>
            <a:r>
              <a:rPr lang="pt-BR" b="1" dirty="0" err="1"/>
              <a:t>TCs</a:t>
            </a:r>
            <a:r>
              <a:rPr lang="pt-BR" b="1" dirty="0"/>
              <a:t>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utilizar </a:t>
            </a:r>
            <a:r>
              <a:rPr lang="pt-BR" b="1" dirty="0"/>
              <a:t>a ferramenta de comunicação estabelecida pela Atricon;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elaborar o </a:t>
            </a:r>
            <a:r>
              <a:rPr lang="pt-BR" b="1" dirty="0" err="1" smtClean="0"/>
              <a:t>Check</a:t>
            </a:r>
            <a:r>
              <a:rPr lang="pt-BR" b="1" dirty="0" smtClean="0"/>
              <a:t> </a:t>
            </a:r>
            <a:r>
              <a:rPr lang="pt-BR" b="1" dirty="0" err="1" smtClean="0"/>
              <a:t>List</a:t>
            </a:r>
            <a:r>
              <a:rPr lang="pt-BR" b="1" dirty="0" smtClean="0"/>
              <a:t> da Garantia da Qualidade</a:t>
            </a:r>
            <a:r>
              <a:rPr lang="pt-BR" b="1" dirty="0"/>
              <a:t>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elaborar a Declaração </a:t>
            </a:r>
            <a:r>
              <a:rPr lang="pt-BR" b="1" dirty="0"/>
              <a:t>de </a:t>
            </a:r>
            <a:r>
              <a:rPr lang="pt-BR" b="1" dirty="0" smtClean="0"/>
              <a:t>Garantia </a:t>
            </a:r>
            <a:r>
              <a:rPr lang="pt-BR" b="1" dirty="0"/>
              <a:t>da </a:t>
            </a:r>
            <a:r>
              <a:rPr lang="pt-BR" b="1" dirty="0" smtClean="0"/>
              <a:t>Qualidade </a:t>
            </a:r>
            <a:r>
              <a:rPr lang="pt-BR" b="1" dirty="0"/>
              <a:t>em conformidade com modelo definido pela Comissão de Coordenação Geral;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enviar </a:t>
            </a:r>
            <a:r>
              <a:rPr lang="pt-BR" b="1" dirty="0"/>
              <a:t>à Atricon os documentos e informações de sua responsabilidade, observando os prazos, modelos e orientações do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executar </a:t>
            </a:r>
            <a:r>
              <a:rPr lang="pt-BR" b="1" dirty="0"/>
              <a:t>as demais ações de responsabilidade da comissão previstas neste </a:t>
            </a:r>
            <a:r>
              <a:rPr lang="pt-BR" b="1" dirty="0" smtClean="0"/>
              <a:t>manual.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46896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>
            <a:hlinkClick r:id="rId2" action="ppaction://hlinksldjump"/>
          </p:cNvPr>
          <p:cNvSpPr txBox="1"/>
          <p:nvPr/>
        </p:nvSpPr>
        <p:spPr>
          <a:xfrm>
            <a:off x="0" y="179909"/>
            <a:ext cx="12169775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Competência da Comissão de Coordenação Geral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promover </a:t>
            </a:r>
            <a:r>
              <a:rPr lang="pt-BR" b="1" dirty="0"/>
              <a:t>os ajustes necessários à atualização do MMD-TC, exceto quando a modificação for substancial, alterando os fundamentos ou o alcance da norma, caso em que a proposta será submetida à deliberação da Diretoria da Atricon;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coordenar </a:t>
            </a:r>
            <a:r>
              <a:rPr lang="pt-BR" b="1" dirty="0"/>
              <a:t>as atividades desenvolvidas no âmbito do Projeto MMD-TC, inclusive as da </a:t>
            </a:r>
            <a:r>
              <a:rPr lang="pt-BR" b="1" dirty="0" smtClean="0"/>
              <a:t>Comissão </a:t>
            </a:r>
            <a:r>
              <a:rPr lang="pt-BR" b="1" dirty="0"/>
              <a:t>e </a:t>
            </a:r>
            <a:r>
              <a:rPr lang="pt-BR" b="1" dirty="0" smtClean="0"/>
              <a:t>Subcomissões </a:t>
            </a:r>
            <a:r>
              <a:rPr lang="pt-BR" b="1" dirty="0"/>
              <a:t>de </a:t>
            </a:r>
            <a:r>
              <a:rPr lang="pt-BR" b="1" dirty="0" smtClean="0"/>
              <a:t>Garantia </a:t>
            </a:r>
            <a:r>
              <a:rPr lang="pt-BR" b="1" dirty="0"/>
              <a:t>da </a:t>
            </a:r>
            <a:r>
              <a:rPr lang="pt-BR" b="1" dirty="0" smtClean="0"/>
              <a:t>Qualidade</a:t>
            </a:r>
            <a:r>
              <a:rPr lang="pt-BR" b="1" dirty="0"/>
              <a:t>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elaborar </a:t>
            </a:r>
            <a:r>
              <a:rPr lang="pt-BR" b="1" dirty="0"/>
              <a:t>o relatório dos resultados consolidados do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monitorar </a:t>
            </a:r>
            <a:r>
              <a:rPr lang="pt-BR" b="1" dirty="0"/>
              <a:t>os resultados do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manter </a:t>
            </a:r>
            <a:r>
              <a:rPr lang="pt-BR" b="1" dirty="0"/>
              <a:t>atualizados os dados e informações sobre o MMD-TC disponibilizados no sítio eletrônico da Atricon;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coordenar </a:t>
            </a:r>
            <a:r>
              <a:rPr lang="pt-BR" b="1" dirty="0"/>
              <a:t>os treinamentos no âmbito do Projeto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propor </a:t>
            </a:r>
            <a:r>
              <a:rPr lang="pt-BR" b="1" dirty="0"/>
              <a:t>cronograma geral de aplicação do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elaborar </a:t>
            </a:r>
            <a:r>
              <a:rPr lang="pt-BR" b="1" dirty="0"/>
              <a:t>plano de ação para aplicação do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proporcionar </a:t>
            </a:r>
            <a:r>
              <a:rPr lang="pt-BR" b="1" dirty="0"/>
              <a:t>apoio técnico às comissões dos Tribunais responsáveis pela aplicação do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gerenciar </a:t>
            </a:r>
            <a:r>
              <a:rPr lang="pt-BR" b="1" dirty="0"/>
              <a:t>as ferramentas eletrônicas e de comunicação;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constituir </a:t>
            </a:r>
            <a:r>
              <a:rPr lang="pt-BR" b="1" dirty="0"/>
              <a:t>as </a:t>
            </a:r>
            <a:r>
              <a:rPr lang="pt-BR" b="1" dirty="0" smtClean="0"/>
              <a:t>Subcomissões </a:t>
            </a:r>
            <a:r>
              <a:rPr lang="pt-BR" b="1" dirty="0"/>
              <a:t>de </a:t>
            </a:r>
            <a:r>
              <a:rPr lang="pt-BR" b="1" dirty="0" smtClean="0"/>
              <a:t>Garantia </a:t>
            </a:r>
            <a:r>
              <a:rPr lang="pt-BR" b="1" dirty="0"/>
              <a:t>da </a:t>
            </a:r>
            <a:r>
              <a:rPr lang="pt-BR" b="1" dirty="0" smtClean="0"/>
              <a:t>Qualidade</a:t>
            </a:r>
            <a:r>
              <a:rPr lang="pt-BR" b="1" dirty="0"/>
              <a:t>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definir </a:t>
            </a:r>
            <a:r>
              <a:rPr lang="pt-BR" b="1" dirty="0"/>
              <a:t>critérios e selecionar amostra para verificação pela Comissão de Garantia da Qualidade do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elaborar </a:t>
            </a:r>
            <a:r>
              <a:rPr lang="pt-BR" b="1" dirty="0"/>
              <a:t>modelos e orientações para aplicação do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executar </a:t>
            </a:r>
            <a:r>
              <a:rPr lang="pt-BR" b="1" dirty="0"/>
              <a:t>as demais ações de responsabilidade da comissão previstas neste manual</a:t>
            </a:r>
            <a:r>
              <a:rPr lang="pt-BR" b="1" dirty="0" smtClean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4686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>
            <a:hlinkClick r:id="rId2" action="ppaction://hlinksldjump"/>
          </p:cNvPr>
          <p:cNvSpPr txBox="1"/>
          <p:nvPr/>
        </p:nvSpPr>
        <p:spPr>
          <a:xfrm>
            <a:off x="0" y="207774"/>
            <a:ext cx="11845527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Competência da ATRICON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atualizar </a:t>
            </a:r>
            <a:r>
              <a:rPr lang="pt-BR" b="1" dirty="0"/>
              <a:t>o MMD-TC, com a participação de conselheiros, conselheiros substitutos e técnicos dos Tribunais de Contas, e submetê-la à deliberação da Direção;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formalizar </a:t>
            </a:r>
            <a:r>
              <a:rPr lang="pt-BR" b="1" dirty="0"/>
              <a:t>a adesão dos Tribunais de Contas ao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definir </a:t>
            </a:r>
            <a:r>
              <a:rPr lang="pt-BR" b="1" dirty="0"/>
              <a:t>cronograma para a execução, controle de qualidade e garantia de qualidade da avaliação, bem como para a consolidação e divulgação dos resultados;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coordenar </a:t>
            </a:r>
            <a:r>
              <a:rPr lang="pt-BR" b="1" dirty="0"/>
              <a:t>a aplicação do MMD-TC no âmbito dos Tribunais;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designar </a:t>
            </a:r>
            <a:r>
              <a:rPr lang="pt-BR" b="1" dirty="0"/>
              <a:t>a </a:t>
            </a:r>
            <a:r>
              <a:rPr lang="pt-BR" b="1" dirty="0" smtClean="0"/>
              <a:t>Comissão </a:t>
            </a:r>
            <a:r>
              <a:rPr lang="pt-BR" b="1" dirty="0"/>
              <a:t>de </a:t>
            </a:r>
            <a:r>
              <a:rPr lang="pt-BR" b="1" dirty="0" smtClean="0"/>
              <a:t>Coordenação Geral </a:t>
            </a:r>
            <a:r>
              <a:rPr lang="pt-BR" b="1" dirty="0"/>
              <a:t>do MMD-TC e a </a:t>
            </a:r>
            <a:r>
              <a:rPr lang="pt-BR" b="1" dirty="0" smtClean="0"/>
              <a:t>Comissão </a:t>
            </a:r>
            <a:r>
              <a:rPr lang="pt-BR" b="1" dirty="0"/>
              <a:t>de </a:t>
            </a:r>
            <a:r>
              <a:rPr lang="pt-BR" b="1" dirty="0" smtClean="0"/>
              <a:t>Garantia da Qualidade </a:t>
            </a:r>
            <a:r>
              <a:rPr lang="pt-BR" b="1" dirty="0"/>
              <a:t>das avaliações;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assegurar </a:t>
            </a:r>
            <a:r>
              <a:rPr lang="pt-BR" b="1" dirty="0"/>
              <a:t>treinamento e suporte técnico às comissões;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promover </a:t>
            </a:r>
            <a:r>
              <a:rPr lang="pt-BR" b="1" dirty="0"/>
              <a:t>garantia de qualidade do processo de avaliação;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disponibilizar </a:t>
            </a:r>
            <a:r>
              <a:rPr lang="pt-BR" b="1" dirty="0"/>
              <a:t>orientações e modelos para subsidiar as comissões;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divulgar </a:t>
            </a:r>
            <a:r>
              <a:rPr lang="pt-BR" b="1" dirty="0"/>
              <a:t>as atividades desenvolvidas pela Atricon e pelos Tribunais de Contas no âmbito do Projeto;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consolidar </a:t>
            </a:r>
            <a:r>
              <a:rPr lang="pt-BR" b="1" dirty="0"/>
              <a:t>os resultados das avaliações, vedada à individualização dos resultados e o </a:t>
            </a:r>
            <a:r>
              <a:rPr lang="pt-BR" b="1" dirty="0" err="1"/>
              <a:t>ranqueamento</a:t>
            </a:r>
            <a:r>
              <a:rPr lang="pt-BR" b="1" dirty="0"/>
              <a:t> dos Tribunais de </a:t>
            </a:r>
            <a:r>
              <a:rPr lang="pt-BR" b="1" dirty="0" smtClean="0"/>
              <a:t>Contas</a:t>
            </a:r>
            <a:r>
              <a:rPr lang="pt-BR" b="1" dirty="0"/>
              <a:t>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publicar </a:t>
            </a:r>
            <a:r>
              <a:rPr lang="pt-BR" b="1" dirty="0"/>
              <a:t>e divulgar os resultados consolidados da avaliação;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definir </a:t>
            </a:r>
            <a:r>
              <a:rPr lang="pt-BR" b="1" dirty="0"/>
              <a:t>plano de ação para implementação das providências sob a responsabilidade da Atricon relativas ao MMD-TC;</a:t>
            </a:r>
          </a:p>
          <a:p>
            <a:pPr marL="457200" indent="-457200" algn="just">
              <a:spcBef>
                <a:spcPts val="600"/>
              </a:spcBef>
              <a:buSzPct val="100000"/>
              <a:buFont typeface="+mj-lt"/>
              <a:buAutoNum type="alphaLcParenR"/>
            </a:pPr>
            <a:r>
              <a:rPr lang="pt-BR" b="1" dirty="0" smtClean="0"/>
              <a:t>executar </a:t>
            </a:r>
            <a:r>
              <a:rPr lang="pt-BR" b="1" dirty="0"/>
              <a:t>as demais ações de sua responsabilidade previstas neste manual</a:t>
            </a:r>
            <a:r>
              <a:rPr lang="pt-BR" b="1" dirty="0" smtClean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994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>
            <a:hlinkClick r:id="rId2" action="ppaction://hlinksldjump"/>
          </p:cNvPr>
          <p:cNvSpPr txBox="1"/>
          <p:nvPr/>
        </p:nvSpPr>
        <p:spPr>
          <a:xfrm>
            <a:off x="252239" y="539949"/>
            <a:ext cx="116652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Atribuições do Organismo de Certificação</a:t>
            </a:r>
          </a:p>
          <a:p>
            <a:pPr>
              <a:buClr>
                <a:srgbClr val="F4AD20"/>
              </a:buClr>
              <a:buSzPct val="140000"/>
            </a:pPr>
            <a:endParaRPr lang="pt-BR" sz="2400" b="1" dirty="0" smtClean="0"/>
          </a:p>
          <a:p>
            <a:pPr marL="457200" indent="-457200" algn="just">
              <a:buSzPct val="100000"/>
              <a:buFont typeface="+mj-lt"/>
              <a:buAutoNum type="alphaLcParenR"/>
            </a:pPr>
            <a:r>
              <a:rPr lang="pt-BR" sz="2400" b="1" dirty="0" smtClean="0"/>
              <a:t>assessorar </a:t>
            </a:r>
            <a:r>
              <a:rPr lang="pt-BR" sz="2400" b="1" dirty="0"/>
              <a:t>a Atricon a desenvolver </a:t>
            </a:r>
            <a:r>
              <a:rPr lang="pt-BR" sz="2400" b="1" dirty="0" smtClean="0"/>
              <a:t>o </a:t>
            </a:r>
            <a:r>
              <a:rPr lang="pt-BR" sz="2400" b="1" dirty="0"/>
              <a:t>Manual de Procedimentos segundo o qual o MMD-TC será conduzido;</a:t>
            </a:r>
          </a:p>
          <a:p>
            <a:pPr marL="457200" indent="-457200" algn="just">
              <a:buSzPct val="100000"/>
              <a:buFont typeface="+mj-lt"/>
              <a:buAutoNum type="alphaLcParenR"/>
            </a:pPr>
            <a:r>
              <a:rPr lang="pt-BR" sz="2400" b="1" dirty="0" smtClean="0"/>
              <a:t>desenvolver </a:t>
            </a:r>
            <a:r>
              <a:rPr lang="pt-BR" sz="2400" b="1" dirty="0"/>
              <a:t>procedimento interno de certificação, segundo o qual seu processo de certificação do MMD-TC será conduzido;</a:t>
            </a:r>
          </a:p>
          <a:p>
            <a:pPr marL="457200" indent="-457200" algn="just">
              <a:buSzPct val="100000"/>
              <a:buFont typeface="+mj-lt"/>
              <a:buAutoNum type="alphaLcParenR"/>
            </a:pPr>
            <a:r>
              <a:rPr lang="pt-BR" sz="2400" b="1" dirty="0" smtClean="0"/>
              <a:t>realizar </a:t>
            </a:r>
            <a:r>
              <a:rPr lang="pt-BR" sz="2400" b="1" dirty="0"/>
              <a:t>a programação de todo o processo de certificação em conjunto com a Atricon;</a:t>
            </a:r>
          </a:p>
          <a:p>
            <a:pPr marL="457200" indent="-457200" algn="just">
              <a:buSzPct val="100000"/>
              <a:buFont typeface="+mj-lt"/>
              <a:buAutoNum type="alphaLcParenR"/>
            </a:pPr>
            <a:r>
              <a:rPr lang="pt-BR" sz="2400" b="1" dirty="0" smtClean="0"/>
              <a:t>preparar </a:t>
            </a:r>
            <a:r>
              <a:rPr lang="pt-BR" sz="2400" b="1" dirty="0"/>
              <a:t>e ministrar treinamentos para as </a:t>
            </a:r>
            <a:r>
              <a:rPr lang="pt-BR" sz="2400" b="1" dirty="0" smtClean="0"/>
              <a:t>Comissões </a:t>
            </a:r>
            <a:r>
              <a:rPr lang="pt-BR" sz="2400" b="1" dirty="0"/>
              <a:t>de </a:t>
            </a:r>
            <a:r>
              <a:rPr lang="pt-BR" sz="2400" b="1" dirty="0" smtClean="0"/>
              <a:t>Avaliação </a:t>
            </a:r>
            <a:r>
              <a:rPr lang="pt-BR" sz="2400" b="1" dirty="0"/>
              <a:t>e as </a:t>
            </a:r>
            <a:r>
              <a:rPr lang="pt-BR" sz="2400" b="1" dirty="0" smtClean="0"/>
              <a:t>Comissões </a:t>
            </a:r>
            <a:r>
              <a:rPr lang="pt-BR" sz="2400" b="1" dirty="0"/>
              <a:t>de </a:t>
            </a:r>
            <a:r>
              <a:rPr lang="pt-BR" sz="2400" b="1" dirty="0" smtClean="0"/>
              <a:t>Garantia </a:t>
            </a:r>
            <a:r>
              <a:rPr lang="pt-BR" sz="2400" b="1" dirty="0"/>
              <a:t>da </a:t>
            </a:r>
            <a:r>
              <a:rPr lang="pt-BR" sz="2400" b="1" dirty="0" smtClean="0"/>
              <a:t>Qualidade </a:t>
            </a:r>
            <a:r>
              <a:rPr lang="pt-BR" sz="2400" b="1" dirty="0"/>
              <a:t>definidas pela Atricon, no que concerne aos processos a serem postos em prática por elas;</a:t>
            </a:r>
          </a:p>
          <a:p>
            <a:pPr marL="457200" indent="-457200" algn="just">
              <a:buSzPct val="100000"/>
              <a:buFont typeface="+mj-lt"/>
              <a:buAutoNum type="alphaLcParenR"/>
            </a:pPr>
            <a:r>
              <a:rPr lang="pt-BR" sz="2400" b="1" dirty="0" smtClean="0"/>
              <a:t>realizar </a:t>
            </a:r>
            <a:r>
              <a:rPr lang="pt-BR" sz="2400" b="1" dirty="0"/>
              <a:t>a auditoria do processo de avaliação do MMD-TC segundo seu  procedimento de certificação, documentando a auditoria e seus resultados em um relatório;</a:t>
            </a:r>
          </a:p>
          <a:p>
            <a:pPr marL="457200" indent="-457200" algn="just">
              <a:buSzPct val="100000"/>
              <a:buFont typeface="+mj-lt"/>
              <a:buAutoNum type="alphaLcParenR"/>
            </a:pPr>
            <a:r>
              <a:rPr lang="pt-BR" sz="2400" b="1" dirty="0" smtClean="0"/>
              <a:t>proceder </a:t>
            </a:r>
            <a:r>
              <a:rPr lang="pt-BR" sz="2400" b="1" dirty="0"/>
              <a:t>à certificação do MMD-TC, se atendidos pela Atricon os critérios estabelecidos no Manual </a:t>
            </a:r>
            <a:r>
              <a:rPr lang="pt-BR" sz="2400" b="1" dirty="0" smtClean="0"/>
              <a:t>de Procedimentos do </a:t>
            </a:r>
            <a:r>
              <a:rPr lang="pt-BR" sz="2400" b="1" dirty="0"/>
              <a:t>MMD-TC</a:t>
            </a:r>
            <a:r>
              <a:rPr lang="pt-BR" sz="24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693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96254" y="323925"/>
            <a:ext cx="11233249" cy="54878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3200" b="1" dirty="0" smtClean="0"/>
              <a:t>As Avaliações pelas Comissões Como Formas de Auditoria</a:t>
            </a:r>
          </a:p>
          <a:p>
            <a:pPr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b="1" dirty="0"/>
              <a:t>Auditoria:</a:t>
            </a:r>
            <a:r>
              <a:rPr lang="pt-BR" sz="2400" dirty="0"/>
              <a:t> processo sistemático, independente e documentado para obter evidência e avaliá-la objetivamente para determinar a extensão na qual os critérios de auditoria são atendidos.</a:t>
            </a:r>
            <a:endParaRPr lang="pt-BR" sz="2400" dirty="0" smtClean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As avaliações das C.A., C.C.Q e C.G.Q são</a:t>
            </a:r>
          </a:p>
          <a:p>
            <a:pPr marL="913832" lvl="1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processos (</a:t>
            </a:r>
            <a:r>
              <a:rPr lang="pt-BR" sz="2400" i="1" dirty="0" smtClean="0"/>
              <a:t>conjunto de atividades ... para entregar um resultado pretendido</a:t>
            </a:r>
            <a:r>
              <a:rPr lang="pt-BR" sz="2400" dirty="0" smtClean="0"/>
              <a:t>)?</a:t>
            </a:r>
          </a:p>
          <a:p>
            <a:pPr marL="913832" lvl="1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sistemáticos?</a:t>
            </a:r>
          </a:p>
          <a:p>
            <a:pPr marL="913832" lvl="1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independentes?</a:t>
            </a:r>
          </a:p>
          <a:p>
            <a:pPr marL="913832" lvl="1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documentados?</a:t>
            </a:r>
          </a:p>
          <a:p>
            <a:pPr marL="913832" lvl="1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para obter evidência e avaliá-la objetivamente, para?</a:t>
            </a:r>
          </a:p>
          <a:p>
            <a:pPr marL="1370461" lvl="2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determinar a extensão na qual os critérios de auditoria são atendidos?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503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0" y="1620069"/>
            <a:ext cx="12169775" cy="2376263"/>
          </a:xfrm>
        </p:spPr>
        <p:txBody>
          <a:bodyPr>
            <a:noAutofit/>
          </a:bodyPr>
          <a:lstStyle/>
          <a:p>
            <a:pPr algn="l"/>
            <a:r>
              <a:rPr lang="pt-BR" sz="4400" dirty="0" smtClean="0">
                <a:solidFill>
                  <a:schemeClr val="bg1"/>
                </a:solidFill>
              </a:rPr>
              <a:t>	• </a:t>
            </a:r>
            <a:r>
              <a:rPr lang="pt-BR" sz="4400" dirty="0">
                <a:solidFill>
                  <a:schemeClr val="bg1"/>
                </a:solidFill>
              </a:rPr>
              <a:t>Apresentação </a:t>
            </a:r>
            <a:r>
              <a:rPr lang="pt-BR" sz="4400" dirty="0" smtClean="0">
                <a:solidFill>
                  <a:schemeClr val="bg1"/>
                </a:solidFill>
              </a:rPr>
              <a:t>da Fundação Vanzolini e da</a:t>
            </a:r>
            <a:endParaRPr lang="pt-BR" sz="4400" dirty="0">
              <a:solidFill>
                <a:schemeClr val="bg1"/>
              </a:solidFill>
            </a:endParaRPr>
          </a:p>
          <a:p>
            <a:pPr algn="l"/>
            <a:r>
              <a:rPr lang="pt-BR" sz="4400" dirty="0" smtClean="0">
                <a:solidFill>
                  <a:schemeClr val="bg1"/>
                </a:solidFill>
              </a:rPr>
              <a:t>	</a:t>
            </a:r>
            <a:r>
              <a:rPr lang="pt-BR" sz="4400" dirty="0">
                <a:solidFill>
                  <a:schemeClr val="bg1"/>
                </a:solidFill>
              </a:rPr>
              <a:t> </a:t>
            </a:r>
            <a:r>
              <a:rPr lang="pt-BR" sz="4400" dirty="0" smtClean="0">
                <a:solidFill>
                  <a:schemeClr val="bg1"/>
                </a:solidFill>
              </a:rPr>
              <a:t>  parceria Fundação Vanzolini – ATRICON</a:t>
            </a:r>
          </a:p>
          <a:p>
            <a:endParaRPr lang="pt-BR" sz="1800" dirty="0" smtClean="0">
              <a:solidFill>
                <a:schemeClr val="bg1"/>
              </a:solidFill>
            </a:endParaRPr>
          </a:p>
          <a:p>
            <a:r>
              <a:rPr lang="pt-BR" sz="2800" dirty="0" smtClean="0">
                <a:solidFill>
                  <a:schemeClr val="bg1"/>
                </a:solidFill>
              </a:rPr>
              <a:t>Professor Leopoldo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22302" y="4428381"/>
            <a:ext cx="6490010" cy="2222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4557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14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2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pt-B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• Apresentação da </a:t>
            </a:r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Fundação Vanzolini </a:t>
            </a:r>
            <a:r>
              <a:rPr lang="pt-B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da parceria Fundação Vanzolini - Atricon</a:t>
            </a:r>
            <a:br>
              <a:rPr lang="pt-B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02 • Introdução</a:t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03 • Referenciais para a condução do programa de avaliação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do MMD-TC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04 • Terminologia</a:t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05 • Princípios gerais de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auditoria aplicáveis à avaliação do MMD-TC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06 • A preparação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para uma auditoria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07 • A execução de uma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auditoria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08 • Avaliação e aperfeiçoamento do processo de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auditoria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09 • Competência e avaliação dos auditores</a:t>
            </a:r>
            <a:b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• Exercícios</a:t>
            </a:r>
          </a:p>
        </p:txBody>
      </p:sp>
    </p:spTree>
    <p:extLst>
      <p:ext uri="{BB962C8B-B14F-4D97-AF65-F5344CB8AC3E}">
        <p14:creationId xmlns:p14="http://schemas.microsoft.com/office/powerpoint/2010/main" val="174214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468262" y="756442"/>
            <a:ext cx="11305257" cy="4464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3200" b="1" dirty="0" smtClean="0"/>
              <a:t>O Objeto da Avaliação pelo MMD-TC como um Sistema de Gestão</a:t>
            </a:r>
          </a:p>
          <a:p>
            <a:pPr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b="1" dirty="0" smtClean="0"/>
              <a:t>Sistema de Gestão:</a:t>
            </a:r>
            <a:r>
              <a:rPr lang="pt-BR" sz="2400" dirty="0" smtClean="0"/>
              <a:t> conjunto de elementos inter-relacionados ou interativos de uma organização para estabelecer políticas, objetivos e processos para alcançar esses objetivos.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O que o MMD-TC avalia nos Tribunais de Contas é</a:t>
            </a:r>
          </a:p>
          <a:p>
            <a:pPr marL="913832" lvl="1" indent="-457200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um conjunto de elementos inter-relacionados ou interativos do TC?</a:t>
            </a:r>
          </a:p>
          <a:p>
            <a:pPr marL="1370461" lvl="2" indent="-457200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para estabelecer políticas, objetivos? e </a:t>
            </a:r>
          </a:p>
          <a:p>
            <a:pPr marL="1370461" lvl="2" indent="-457200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processos para alcançar esses objetivos?</a:t>
            </a:r>
          </a:p>
        </p:txBody>
      </p:sp>
    </p:spTree>
    <p:extLst>
      <p:ext uri="{BB962C8B-B14F-4D97-AF65-F5344CB8AC3E}">
        <p14:creationId xmlns:p14="http://schemas.microsoft.com/office/powerpoint/2010/main" val="167220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468262" y="756442"/>
            <a:ext cx="11161241" cy="48960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3200" b="1" dirty="0" smtClean="0"/>
              <a:t>Concluindo:</a:t>
            </a:r>
          </a:p>
          <a:p>
            <a:pPr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Pela similaridade das atividades das C.A., C.C.Q e, especialmente da C.G.Q, com auditoria, e, em particular, auditoria de sistemas de gestão, convém que aproveitemos:</a:t>
            </a:r>
          </a:p>
          <a:p>
            <a:pPr marL="913832" lvl="1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as diretrizes contidas nas normas ISSAI (normas internacionais das entidades fiscalizadoras superiores), no que aplicável;</a:t>
            </a:r>
          </a:p>
          <a:p>
            <a:pPr marL="913832" lvl="1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as diretrizes contidas nas normas  NBASP (normas brasileiras de auditoria do setor público) no que aplicável;</a:t>
            </a:r>
          </a:p>
          <a:p>
            <a:pPr marL="913832" lvl="1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as diretrizes contidas na NBR ISO 19011:2018 – Diretrizes para auditorias em sistemas de gestão.</a:t>
            </a:r>
          </a:p>
        </p:txBody>
      </p:sp>
    </p:spTree>
    <p:extLst>
      <p:ext uri="{BB962C8B-B14F-4D97-AF65-F5344CB8AC3E}">
        <p14:creationId xmlns:p14="http://schemas.microsoft.com/office/powerpoint/2010/main" val="37621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-3349" y="524734"/>
            <a:ext cx="12150976" cy="5192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3200" b="1" dirty="0" smtClean="0"/>
              <a:t>A NBR ISO 19011:2018 traz:</a:t>
            </a:r>
          </a:p>
        </p:txBody>
      </p:sp>
      <p:sp>
        <p:nvSpPr>
          <p:cNvPr id="9" name="CaixaDeTexto 8">
            <a:hlinkClick r:id="rId2" action="ppaction://hlinksldjump"/>
          </p:cNvPr>
          <p:cNvSpPr txBox="1"/>
          <p:nvPr/>
        </p:nvSpPr>
        <p:spPr>
          <a:xfrm>
            <a:off x="-2340" y="1476053"/>
            <a:ext cx="1215097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Termos e definições aplicáveis à auditoria de sistemas de gestão;</a:t>
            </a:r>
          </a:p>
        </p:txBody>
      </p:sp>
      <p:sp>
        <p:nvSpPr>
          <p:cNvPr id="10" name="CaixaDeTexto 9">
            <a:hlinkClick r:id="rId3" action="ppaction://hlinksldjump"/>
          </p:cNvPr>
          <p:cNvSpPr txBox="1"/>
          <p:nvPr/>
        </p:nvSpPr>
        <p:spPr>
          <a:xfrm>
            <a:off x="-3233" y="2196133"/>
            <a:ext cx="1215097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Princípios de auditoria de sistemas de gestão;</a:t>
            </a:r>
          </a:p>
        </p:txBody>
      </p:sp>
      <p:sp>
        <p:nvSpPr>
          <p:cNvPr id="12" name="CaixaDeTexto 11">
            <a:hlinkClick r:id="rId4" action="ppaction://hlinksldjump"/>
          </p:cNvPr>
          <p:cNvSpPr txBox="1"/>
          <p:nvPr/>
        </p:nvSpPr>
        <p:spPr>
          <a:xfrm>
            <a:off x="-3233" y="2916213"/>
            <a:ext cx="1215097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Diretrizes para gerenciar um programa de auditorias de sistemas de gestão;</a:t>
            </a:r>
          </a:p>
        </p:txBody>
      </p:sp>
      <p:sp>
        <p:nvSpPr>
          <p:cNvPr id="13" name="CaixaDeTexto 12">
            <a:hlinkClick r:id="rId5" action="ppaction://hlinksldjump"/>
          </p:cNvPr>
          <p:cNvSpPr txBox="1"/>
          <p:nvPr/>
        </p:nvSpPr>
        <p:spPr>
          <a:xfrm>
            <a:off x="-7095" y="3636293"/>
            <a:ext cx="1215097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Diretrizes para conduzir auditorias de sistemas de gestão;</a:t>
            </a:r>
          </a:p>
        </p:txBody>
      </p:sp>
      <p:sp>
        <p:nvSpPr>
          <p:cNvPr id="14" name="CaixaDeTexto 13">
            <a:hlinkClick r:id="rId6" action="ppaction://hlinksldjump"/>
          </p:cNvPr>
          <p:cNvSpPr txBox="1"/>
          <p:nvPr/>
        </p:nvSpPr>
        <p:spPr>
          <a:xfrm>
            <a:off x="-7657" y="4356373"/>
            <a:ext cx="12150976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Diretrizes para prover e avaliar competências de auditores;</a:t>
            </a:r>
          </a:p>
        </p:txBody>
      </p:sp>
      <p:sp>
        <p:nvSpPr>
          <p:cNvPr id="15" name="CaixaDeTexto 14">
            <a:hlinkClick r:id="rId7" action="ppaction://hlinksldjump"/>
          </p:cNvPr>
          <p:cNvSpPr txBox="1"/>
          <p:nvPr/>
        </p:nvSpPr>
        <p:spPr>
          <a:xfrm>
            <a:off x="-3233" y="5050268"/>
            <a:ext cx="12150976" cy="458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Orientações adicionais para os auditores de sistemas de gestão;</a:t>
            </a:r>
          </a:p>
        </p:txBody>
      </p:sp>
    </p:spTree>
    <p:extLst>
      <p:ext uri="{BB962C8B-B14F-4D97-AF65-F5344CB8AC3E}">
        <p14:creationId xmlns:p14="http://schemas.microsoft.com/office/powerpoint/2010/main" val="17901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CaixaDeTexto 14">
            <a:hlinkClick r:id="rId2" action="ppaction://hlinksldjump"/>
          </p:cNvPr>
          <p:cNvSpPr txBox="1"/>
          <p:nvPr/>
        </p:nvSpPr>
        <p:spPr>
          <a:xfrm>
            <a:off x="-17417" y="225732"/>
            <a:ext cx="12150976" cy="458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800" b="1" dirty="0" smtClean="0"/>
              <a:t>Termos </a:t>
            </a:r>
            <a:r>
              <a:rPr lang="pt-BR" sz="2800" b="1" dirty="0"/>
              <a:t>e definições aplicáveis à auditoria </a:t>
            </a:r>
            <a:r>
              <a:rPr lang="pt-BR" sz="2800" b="1" dirty="0" smtClean="0"/>
              <a:t>de </a:t>
            </a:r>
            <a:r>
              <a:rPr lang="pt-BR" sz="2800" b="1" dirty="0"/>
              <a:t>sistemas de gestão</a:t>
            </a:r>
            <a:r>
              <a:rPr lang="pt-BR" sz="2800" b="1" dirty="0" smtClean="0"/>
              <a:t>:</a:t>
            </a: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520304"/>
              </p:ext>
            </p:extLst>
          </p:nvPr>
        </p:nvGraphicFramePr>
        <p:xfrm>
          <a:off x="684287" y="1268869"/>
          <a:ext cx="1087320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581"/>
                <a:gridCol w="3600400"/>
                <a:gridCol w="3643227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auditoria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auditoria combinada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auditoria conjunta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programa de auditorias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escopo da auditoria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plano de auditoria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critérios de auditoria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evidência objetiva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evidência</a:t>
                      </a:r>
                      <a:r>
                        <a:rPr lang="pt-BR" sz="2400" b="1" baseline="0" dirty="0" smtClean="0">
                          <a:solidFill>
                            <a:srgbClr val="003258"/>
                          </a:solidFill>
                        </a:rPr>
                        <a:t> de auditoria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constatações de auditoria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conclusões de auditoria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cliente de auditoria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auditado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equipe de auditoria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auditor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especialista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observador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sistema de gestão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risco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conformidade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não</a:t>
                      </a:r>
                      <a:r>
                        <a:rPr lang="pt-BR" sz="2400" b="1" baseline="0" dirty="0" smtClean="0">
                          <a:solidFill>
                            <a:srgbClr val="003258"/>
                          </a:solidFill>
                        </a:rPr>
                        <a:t> conformidade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35104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competência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requisito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processo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35104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desempenho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eficácia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27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CaixaDeTexto 14">
            <a:hlinkClick r:id="rId2" action="ppaction://hlinksldjump"/>
          </p:cNvPr>
          <p:cNvSpPr txBox="1"/>
          <p:nvPr/>
        </p:nvSpPr>
        <p:spPr>
          <a:xfrm>
            <a:off x="-17417" y="251917"/>
            <a:ext cx="12150976" cy="458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800" b="1" dirty="0"/>
              <a:t>Princípios de auditoria de sistemas de gestão</a:t>
            </a:r>
            <a:r>
              <a:rPr lang="pt-BR" sz="2800" b="1" dirty="0" smtClean="0"/>
              <a:t>:</a:t>
            </a: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026649"/>
              </p:ext>
            </p:extLst>
          </p:nvPr>
        </p:nvGraphicFramePr>
        <p:xfrm>
          <a:off x="727114" y="1268869"/>
          <a:ext cx="10974397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4397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91A63"/>
                          </a:solidFill>
                        </a:rPr>
                        <a:t>INTEGRIDADE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: o fundamento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 do profissionalismo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91A63"/>
                          </a:solidFill>
                        </a:rPr>
                        <a:t>APRESENTAÇÃO JUSTA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: a obrigação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 de reportar com veracidade e exatidão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91A63"/>
                          </a:solidFill>
                        </a:rPr>
                        <a:t>DEVIDO CUIDADO</a:t>
                      </a:r>
                      <a:r>
                        <a:rPr lang="pt-BR" sz="2400" b="1" baseline="0" dirty="0" smtClean="0">
                          <a:solidFill>
                            <a:srgbClr val="091A63"/>
                          </a:solidFill>
                        </a:rPr>
                        <a:t> PROFISSIONAL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: a aplicação da diligência e julgamento em auditoria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91A63"/>
                          </a:solidFill>
                        </a:rPr>
                        <a:t>CONFIDENCIALIDADE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:  segurança de informação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91A63"/>
                          </a:solidFill>
                        </a:rPr>
                        <a:t>INDEPENDÊNCIA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: a base para a imparcialidade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 da auditoria e objetividade das conclusões de auditoria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91A63"/>
                          </a:solidFill>
                        </a:rPr>
                        <a:t>ABORDAGEM BASEADA EM EVIDÊNCIA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: o método racional para alcançar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 conclusões de auditoria confiáveis e reprodutíveis em um processo sistemático de auditoria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1" dirty="0" smtClean="0">
                          <a:solidFill>
                            <a:srgbClr val="091A63"/>
                          </a:solidFill>
                        </a:rPr>
                        <a:t>ABORDAGEM BASEADA EM RISCO</a:t>
                      </a: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: uma abordagem e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 auditoria que considera riscos e oportunidades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88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CaixaDeTexto 14">
            <a:hlinkClick r:id="rId2" action="ppaction://hlinksldjump"/>
          </p:cNvPr>
          <p:cNvSpPr txBox="1"/>
          <p:nvPr/>
        </p:nvSpPr>
        <p:spPr>
          <a:xfrm>
            <a:off x="-17417" y="251917"/>
            <a:ext cx="12150976" cy="458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800" b="1" dirty="0"/>
              <a:t>Diretrizes para gerenciar um programa de auditorias </a:t>
            </a:r>
            <a:r>
              <a:rPr lang="pt-BR" sz="2800" b="1" dirty="0" smtClean="0"/>
              <a:t>de </a:t>
            </a:r>
            <a:r>
              <a:rPr lang="pt-BR" sz="2800" b="1" dirty="0"/>
              <a:t>sistemas de gestão</a:t>
            </a:r>
            <a:r>
              <a:rPr lang="pt-BR" sz="2800" b="1" dirty="0" smtClean="0"/>
              <a:t>:</a:t>
            </a: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455380"/>
              </p:ext>
            </p:extLst>
          </p:nvPr>
        </p:nvGraphicFramePr>
        <p:xfrm>
          <a:off x="684287" y="1268869"/>
          <a:ext cx="1087320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405"/>
                <a:gridCol w="8827803"/>
              </a:tblGrid>
              <a:tr h="370840">
                <a:tc rowSpan="3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PLANEJAR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estabelecer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 objetivos do programa de auditoria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determinar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 e avaliar riscos e oportunidades do programa de auditoria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estabelecer o programa de auditoria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FAZER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implementar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 o programa de auditorias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VERIFICAR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monitorar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 o programa de auditoria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pt-BR" sz="2400" b="1" dirty="0" smtClean="0">
                          <a:solidFill>
                            <a:srgbClr val="003258"/>
                          </a:solidFill>
                        </a:rPr>
                        <a:t>AGIR</a:t>
                      </a:r>
                      <a:endParaRPr lang="pt-BR" sz="24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400" b="0" dirty="0" smtClean="0">
                          <a:solidFill>
                            <a:schemeClr val="tx1"/>
                          </a:solidFill>
                        </a:rPr>
                        <a:t>analisar</a:t>
                      </a:r>
                      <a:r>
                        <a:rPr lang="pt-BR" sz="2400" b="0" baseline="0" dirty="0" smtClean="0">
                          <a:solidFill>
                            <a:schemeClr val="tx1"/>
                          </a:solidFill>
                        </a:rPr>
                        <a:t> criticamente e melhorar o programa de auditoria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8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CaixaDeTexto 14">
            <a:hlinkClick r:id="rId2" action="ppaction://hlinksldjump"/>
          </p:cNvPr>
          <p:cNvSpPr txBox="1"/>
          <p:nvPr/>
        </p:nvSpPr>
        <p:spPr>
          <a:xfrm>
            <a:off x="-17417" y="81716"/>
            <a:ext cx="12150976" cy="458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800" b="1" dirty="0"/>
              <a:t>Diretrizes para conduzir auditorias </a:t>
            </a:r>
            <a:r>
              <a:rPr lang="pt-BR" sz="2800" b="1" dirty="0" smtClean="0"/>
              <a:t>de sistemas </a:t>
            </a:r>
            <a:r>
              <a:rPr lang="pt-BR" sz="2800" b="1" dirty="0"/>
              <a:t>de gestão:</a:t>
            </a:r>
            <a:endParaRPr lang="pt-BR" sz="2800" b="1" dirty="0" smtClean="0"/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377680"/>
              </p:ext>
            </p:extLst>
          </p:nvPr>
        </p:nvGraphicFramePr>
        <p:xfrm>
          <a:off x="756295" y="776089"/>
          <a:ext cx="10873208" cy="550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7272808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INICIAR A AUDITORIA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estabelecer</a:t>
                      </a: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 contato com o auditado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determinar a viabilidade da auditoria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PREPARAR AS ATIVIDADES</a:t>
                      </a:r>
                      <a:r>
                        <a:rPr lang="pt-BR" sz="1800" b="1" baseline="0" dirty="0" smtClean="0">
                          <a:solidFill>
                            <a:srgbClr val="003258"/>
                          </a:solidFill>
                        </a:rPr>
                        <a:t> DE AUDITORIA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realizar</a:t>
                      </a: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 a análise crítica de informação documentada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planejar a auditoria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atribuir trabalho para a equipe de auditoria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preparar informação documentada para a auditoria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CONDUZIR</a:t>
                      </a:r>
                      <a:r>
                        <a:rPr lang="pt-BR" sz="1800" b="1" baseline="0" dirty="0" smtClean="0">
                          <a:solidFill>
                            <a:srgbClr val="003258"/>
                          </a:solidFill>
                        </a:rPr>
                        <a:t> ATIVIDADES DA AUDITORIA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</a:rPr>
                        <a:t>atribuir papéis e responsabilidades par</a:t>
                      </a: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a guias e observadores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conduzir a reunião da abertura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comunicação durante a auditoria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disponibilidade e acesso de informação de auditoria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analisar criticamente a informação documentada ao conduzir a auditoria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coletar e verificar informação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gerar constatações de auditoria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determinar a conclusão da auditoria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</a:rPr>
                        <a:t>conduzir a reunião de encerramento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PREPARAR</a:t>
                      </a:r>
                      <a:r>
                        <a:rPr lang="pt-BR" sz="1800" b="1" baseline="0" dirty="0" smtClean="0">
                          <a:solidFill>
                            <a:srgbClr val="003258"/>
                          </a:solidFill>
                        </a:rPr>
                        <a:t> E DISTRIBUIR O RELATÓRIO DE AUDITORIA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None/>
                      </a:pP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CONCLUIR A AUDITORIA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CONDUZIR</a:t>
                      </a:r>
                      <a:r>
                        <a:rPr lang="pt-BR" sz="1800" b="1" baseline="0" dirty="0" smtClean="0">
                          <a:solidFill>
                            <a:srgbClr val="003258"/>
                          </a:solidFill>
                        </a:rPr>
                        <a:t> O ACOMPANHAMENTO DA AUDITORIA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09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CaixaDeTexto 14">
            <a:hlinkClick r:id="rId2" action="ppaction://hlinksldjump"/>
          </p:cNvPr>
          <p:cNvSpPr txBox="1"/>
          <p:nvPr/>
        </p:nvSpPr>
        <p:spPr>
          <a:xfrm>
            <a:off x="-17417" y="81716"/>
            <a:ext cx="12150976" cy="458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800" b="1" dirty="0"/>
              <a:t>Diretrizes para prover e avaliar competências de </a:t>
            </a:r>
            <a:r>
              <a:rPr lang="pt-BR" sz="2800" b="1" dirty="0" smtClean="0"/>
              <a:t>auditores:</a:t>
            </a: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69339"/>
              </p:ext>
            </p:extLst>
          </p:nvPr>
        </p:nvGraphicFramePr>
        <p:xfrm>
          <a:off x="756295" y="776089"/>
          <a:ext cx="10873208" cy="37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7272808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DETERMINAR</a:t>
                      </a:r>
                      <a:r>
                        <a:rPr lang="pt-BR" sz="1800" b="1" baseline="0" dirty="0" smtClean="0">
                          <a:solidFill>
                            <a:srgbClr val="003258"/>
                          </a:solidFill>
                        </a:rPr>
                        <a:t> A COMPETÊNCIA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comportamento</a:t>
                      </a: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 pessoal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conhecimento e habilidades genéricos de auditoria de sistema de gestão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competência em disciplina e setor específicos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competência genérica de líder de equipe de auditoria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conhecimento e habilidades para auditar múltiplas disciplinas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alcançar a competência de auditor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alcançar a competência do líder da equipe de auditoria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ESTABELECER OS CRITÉRIOS DE AVALIAÇÃO DE AUDITOR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None/>
                      </a:pP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SELECIONAR O MÉTODO</a:t>
                      </a:r>
                      <a:r>
                        <a:rPr lang="pt-BR" sz="1800" b="1" baseline="0" dirty="0" smtClean="0">
                          <a:solidFill>
                            <a:srgbClr val="003258"/>
                          </a:solidFill>
                        </a:rPr>
                        <a:t> APROPRIADO DE AVALIAÇÃO DE AUDITOR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CONDUZIR A AVALIAÇÃO</a:t>
                      </a:r>
                      <a:r>
                        <a:rPr lang="pt-BR" sz="1800" b="1" baseline="0" dirty="0" smtClean="0">
                          <a:solidFill>
                            <a:srgbClr val="003258"/>
                          </a:solidFill>
                        </a:rPr>
                        <a:t> DE AUDITOR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1" dirty="0" smtClean="0">
                          <a:solidFill>
                            <a:srgbClr val="003258"/>
                          </a:solidFill>
                        </a:rPr>
                        <a:t>MANTER</a:t>
                      </a:r>
                      <a:r>
                        <a:rPr lang="pt-BR" sz="1800" b="1" baseline="0" dirty="0" smtClean="0">
                          <a:solidFill>
                            <a:srgbClr val="003258"/>
                          </a:solidFill>
                        </a:rPr>
                        <a:t> E MELHORAR A COMPETÊNCIA DE AUDITOR</a:t>
                      </a:r>
                      <a:endParaRPr lang="pt-BR" sz="18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37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CaixaDeTexto 14">
            <a:hlinkClick r:id="rId2" action="ppaction://hlinksldjump"/>
          </p:cNvPr>
          <p:cNvSpPr txBox="1"/>
          <p:nvPr/>
        </p:nvSpPr>
        <p:spPr>
          <a:xfrm>
            <a:off x="-17417" y="225732"/>
            <a:ext cx="12150976" cy="458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800" b="1" dirty="0" smtClean="0"/>
              <a:t>Orientações adicionais para os auditores de sistemas de gestão:</a:t>
            </a: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471452"/>
              </p:ext>
            </p:extLst>
          </p:nvPr>
        </p:nvGraphicFramePr>
        <p:xfrm>
          <a:off x="583098" y="1268869"/>
          <a:ext cx="10873208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581"/>
                <a:gridCol w="3600400"/>
                <a:gridCol w="3643227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aplicação de métodos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abordagem profissional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julgamento profissional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resultado</a:t>
                      </a:r>
                      <a:r>
                        <a:rPr lang="pt-BR" sz="2000" b="1" baseline="0" dirty="0" smtClean="0">
                          <a:solidFill>
                            <a:srgbClr val="003258"/>
                          </a:solidFill>
                        </a:rPr>
                        <a:t> de desempenho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verificação de informação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amostragem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auditoria</a:t>
                      </a:r>
                      <a:r>
                        <a:rPr lang="pt-BR" sz="2000" b="1" baseline="0" dirty="0" smtClean="0">
                          <a:solidFill>
                            <a:srgbClr val="003258"/>
                          </a:solidFill>
                        </a:rPr>
                        <a:t> de compliance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contexto</a:t>
                      </a:r>
                      <a:r>
                        <a:rPr lang="pt-BR" sz="2000" b="1" baseline="0" dirty="0" smtClean="0">
                          <a:solidFill>
                            <a:srgbClr val="003258"/>
                          </a:solidFill>
                        </a:rPr>
                        <a:t> da auditoria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auditoria de liderança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auditoria de comprometimento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auditoria de riscos 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auditoria de oportunidades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auditoria</a:t>
                      </a:r>
                      <a:r>
                        <a:rPr lang="pt-BR" sz="2000" b="1" baseline="0" dirty="0" smtClean="0">
                          <a:solidFill>
                            <a:srgbClr val="003258"/>
                          </a:solidFill>
                        </a:rPr>
                        <a:t> de ciclo de vida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auditoria de cadeia de</a:t>
                      </a:r>
                      <a:r>
                        <a:rPr lang="pt-BR" sz="2000" b="1" baseline="0" dirty="0" smtClean="0">
                          <a:solidFill>
                            <a:srgbClr val="003258"/>
                          </a:solidFill>
                        </a:rPr>
                        <a:t> suprimentos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preparação de documentos de trabalho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seleção de fontes de informação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visita ao</a:t>
                      </a:r>
                      <a:r>
                        <a:rPr lang="pt-BR" sz="2000" b="1" baseline="0" dirty="0" smtClean="0">
                          <a:solidFill>
                            <a:srgbClr val="003258"/>
                          </a:solidFill>
                        </a:rPr>
                        <a:t> local do auditado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auditoria de atividades</a:t>
                      </a:r>
                      <a:r>
                        <a:rPr lang="pt-BR" sz="2000" b="1" baseline="0" dirty="0" smtClean="0">
                          <a:solidFill>
                            <a:srgbClr val="003258"/>
                          </a:solidFill>
                        </a:rPr>
                        <a:t> e locais virtuais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condução de entrevistas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constatações de auditoria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registro de informações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35104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registro de conformidades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registro</a:t>
                      </a:r>
                      <a:r>
                        <a:rPr lang="pt-BR" sz="2000" b="1" baseline="0" dirty="0" smtClean="0">
                          <a:solidFill>
                            <a:srgbClr val="003258"/>
                          </a:solidFill>
                        </a:rPr>
                        <a:t> de não conformidades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2000" b="1" dirty="0" smtClean="0">
                          <a:solidFill>
                            <a:srgbClr val="003258"/>
                          </a:solidFill>
                        </a:rPr>
                        <a:t>tratamento de constatações relacionadas a múltiplos</a:t>
                      </a:r>
                      <a:r>
                        <a:rPr lang="pt-BR" sz="2000" b="1" baseline="0" dirty="0" smtClean="0">
                          <a:solidFill>
                            <a:srgbClr val="003258"/>
                          </a:solidFill>
                        </a:rPr>
                        <a:t> critérios</a:t>
                      </a:r>
                      <a:endParaRPr lang="pt-BR" sz="2000" b="1" dirty="0">
                        <a:solidFill>
                          <a:srgbClr val="00325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071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-17417" y="561030"/>
            <a:ext cx="12150976" cy="458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b="1" dirty="0" smtClean="0"/>
              <a:t>Orientações adicionais para os auditores de sistemas de gestão:</a:t>
            </a:r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893216"/>
              </p:ext>
            </p:extLst>
          </p:nvPr>
        </p:nvGraphicFramePr>
        <p:xfrm>
          <a:off x="583098" y="1268869"/>
          <a:ext cx="10873208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581"/>
                <a:gridCol w="3600400"/>
                <a:gridCol w="3643227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aplicação de métodos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abordagem profissional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julgamento profissional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resultado</a:t>
                      </a: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 de desempenho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verificação de informação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amostragem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auditoria</a:t>
                      </a: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 de compliance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auditoria do contexto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auditoria de liderança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auditoria de comprometimento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auditoria de riscos 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auditoria de oportunidades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auditoria</a:t>
                      </a: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 de ciclo de vida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auditoria de cadeia de</a:t>
                      </a: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 suprimentos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preparação de documentos de trabalho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seleção de fontes de informação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visita ao</a:t>
                      </a: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 local do auditado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auditoria de atividades</a:t>
                      </a: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 e locais virtuais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condução de entrevistas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constatações de auditoria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registro de informações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35104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registro de conformidades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registro</a:t>
                      </a: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 de não conformidades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pt-BR" sz="1800" b="0" dirty="0" smtClean="0">
                          <a:solidFill>
                            <a:schemeClr val="tx1"/>
                          </a:solidFill>
                        </a:rPr>
                        <a:t>tratamento de constatações relacionadas a múltiplos</a:t>
                      </a:r>
                      <a:r>
                        <a:rPr lang="pt-BR" sz="1800" b="0" baseline="0" dirty="0" smtClean="0">
                          <a:solidFill>
                            <a:schemeClr val="tx1"/>
                          </a:solidFill>
                        </a:rPr>
                        <a:t> critérios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06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4"/>
          <p:cNvSpPr>
            <a:spLocks/>
          </p:cNvSpPr>
          <p:nvPr/>
        </p:nvSpPr>
        <p:spPr bwMode="auto">
          <a:xfrm>
            <a:off x="718025" y="475941"/>
            <a:ext cx="5092665" cy="14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57" tIns="45589" rIns="91157" bIns="4558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172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PT" sz="42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USP</a:t>
            </a:r>
          </a:p>
          <a:p>
            <a:pPr defTabSz="91172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PT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VANZOLINI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396255" y="2700189"/>
            <a:ext cx="6425263" cy="1312692"/>
          </a:xfrm>
          <a:prstGeom prst="rect">
            <a:avLst/>
          </a:prstGeom>
          <a:solidFill>
            <a:srgbClr val="E8E8E8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7" tIns="45589" rIns="91157" bIns="45589" anchor="ctr"/>
          <a:lstStyle/>
          <a:p>
            <a:pPr algn="ctr" defTabSz="9117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396255" y="4644404"/>
            <a:ext cx="6425263" cy="1421833"/>
          </a:xfrm>
          <a:prstGeom prst="rect">
            <a:avLst/>
          </a:prstGeom>
          <a:solidFill>
            <a:srgbClr val="E8E8E8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7" tIns="45589" rIns="91157" bIns="45589" anchor="ctr"/>
          <a:lstStyle/>
          <a:p>
            <a:pPr algn="ctr" defTabSz="9117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8" name="Subtítulo 5"/>
          <p:cNvSpPr txBox="1">
            <a:spLocks/>
          </p:cNvSpPr>
          <p:nvPr/>
        </p:nvSpPr>
        <p:spPr bwMode="auto">
          <a:xfrm>
            <a:off x="540271" y="2839731"/>
            <a:ext cx="6281246" cy="101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57" tIns="45589" rIns="91157" bIns="45589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7212" indent="-177212" algn="just" defTabSz="911720" fontAlgn="base">
              <a:spcAft>
                <a:spcPts val="798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2000" b="1" dirty="0">
                <a:latin typeface="Century Gothic" panose="020B0502020202020204" pitchFamily="34" charset="0"/>
                <a:ea typeface="BatangChe" panose="02030609000101010101" pitchFamily="49" charset="-127"/>
              </a:rPr>
              <a:t>Poli </a:t>
            </a:r>
            <a:r>
              <a:rPr lang="pt-BR" sz="2000" dirty="0">
                <a:latin typeface="Century Gothic" panose="020B0502020202020204" pitchFamily="34" charset="0"/>
                <a:ea typeface="BatangChe" panose="02030609000101010101" pitchFamily="49" charset="-127"/>
              </a:rPr>
              <a:t>aprova, em 1958, a instalação do curso de Engenharia de Produção como opção da Engenharia Mecânica.</a:t>
            </a:r>
          </a:p>
        </p:txBody>
      </p:sp>
      <p:sp>
        <p:nvSpPr>
          <p:cNvPr id="22" name="Subtítulo 5"/>
          <p:cNvSpPr txBox="1">
            <a:spLocks/>
          </p:cNvSpPr>
          <p:nvPr/>
        </p:nvSpPr>
        <p:spPr bwMode="auto">
          <a:xfrm>
            <a:off x="540271" y="4721327"/>
            <a:ext cx="6281247" cy="13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57" tIns="45589" rIns="91157" bIns="45589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7212" indent="-177212" algn="just" defTabSz="911720" fontAlgn="base">
              <a:spcAft>
                <a:spcPts val="798"/>
              </a:spcAft>
              <a:buClr>
                <a:srgbClr val="60B0E2"/>
              </a:buClr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Em 1967, nasce a </a:t>
            </a:r>
            <a:r>
              <a:rPr lang="pt-BR" sz="20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Fundação Vanzolini,</a:t>
            </a:r>
            <a:br>
              <a:rPr lang="pt-BR" sz="20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</a:br>
            <a:r>
              <a:rPr lang="pt-BR" sz="20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Instituição criada, mantida e gerida pelos professores do Departamento de Engenharia de Produção da POLI-USP.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8636" y="15652"/>
            <a:ext cx="5106931" cy="680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4215" y="0"/>
            <a:ext cx="5130403" cy="687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rma livre 2"/>
          <p:cNvSpPr/>
          <p:nvPr/>
        </p:nvSpPr>
        <p:spPr>
          <a:xfrm>
            <a:off x="972319" y="6429296"/>
            <a:ext cx="11232107" cy="259308"/>
          </a:xfrm>
          <a:custGeom>
            <a:avLst/>
            <a:gdLst>
              <a:gd name="connsiteX0" fmla="*/ 122830 w 11232107"/>
              <a:gd name="connsiteY0" fmla="*/ 0 h 259308"/>
              <a:gd name="connsiteX1" fmla="*/ 0 w 11232107"/>
              <a:gd name="connsiteY1" fmla="*/ 245660 h 259308"/>
              <a:gd name="connsiteX2" fmla="*/ 11204812 w 11232107"/>
              <a:gd name="connsiteY2" fmla="*/ 259308 h 259308"/>
              <a:gd name="connsiteX3" fmla="*/ 11232107 w 11232107"/>
              <a:gd name="connsiteY3" fmla="*/ 13648 h 259308"/>
              <a:gd name="connsiteX4" fmla="*/ 122830 w 11232107"/>
              <a:gd name="connsiteY4" fmla="*/ 0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2107" h="259308">
                <a:moveTo>
                  <a:pt x="122830" y="0"/>
                </a:moveTo>
                <a:lnTo>
                  <a:pt x="0" y="245660"/>
                </a:lnTo>
                <a:lnTo>
                  <a:pt x="11204812" y="259308"/>
                </a:lnTo>
                <a:lnTo>
                  <a:pt x="11232107" y="13648"/>
                </a:lnTo>
                <a:lnTo>
                  <a:pt x="12283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 descr="Logo_FVanzolini_Vertic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9" y="6277970"/>
            <a:ext cx="947938" cy="454667"/>
          </a:xfrm>
          <a:prstGeom prst="rect">
            <a:avLst/>
          </a:prstGeom>
        </p:spPr>
      </p:pic>
      <p:sp>
        <p:nvSpPr>
          <p:cNvPr id="13" name="Espaço Reservado para Número de Slide 3"/>
          <p:cNvSpPr txBox="1">
            <a:spLocks/>
          </p:cNvSpPr>
          <p:nvPr/>
        </p:nvSpPr>
        <p:spPr>
          <a:xfrm>
            <a:off x="11352119" y="6372597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127708" y="6431888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A Fundação Vanzolini como Organismo de Certificação do MMD-TC 2019</a:t>
            </a:r>
          </a:p>
        </p:txBody>
      </p:sp>
    </p:spTree>
    <p:extLst>
      <p:ext uri="{BB962C8B-B14F-4D97-AF65-F5344CB8AC3E}">
        <p14:creationId xmlns:p14="http://schemas.microsoft.com/office/powerpoint/2010/main" val="2812774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 animBg="1"/>
      <p:bldP spid="40" grpId="0" animBg="1"/>
      <p:bldP spid="18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30086"/>
            <a:ext cx="12150976" cy="6247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pt-BR" sz="3600" b="1" dirty="0" smtClean="0"/>
              <a:t>Breve Parte Histórica sobre a Auditoria</a:t>
            </a:r>
          </a:p>
          <a:p>
            <a:pPr>
              <a:buClr>
                <a:srgbClr val="F4AD20"/>
              </a:buClr>
              <a:buSzPct val="200000"/>
            </a:pPr>
            <a:endParaRPr lang="pt-BR" sz="2400" b="1" dirty="0" smtClean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Antes de 1840: oficiais auditores na Inglaterra (1100-1135) para assegurar que receitas e gastos do Estado eram contabilizadas apropriadamente;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1840 – 1920: foco detecção de fraudes e representação apropriada do estado de solvência ou insolvência das companhias;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1946 – 1962: introdução do conceito de materialidade e de técnicas de amostragem;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1956: Fundação da </a:t>
            </a:r>
            <a:r>
              <a:rPr lang="pt-BR" sz="2400" i="1" dirty="0" err="1" smtClean="0"/>
              <a:t>Intosai</a:t>
            </a:r>
            <a:r>
              <a:rPr lang="pt-BR" sz="2400" i="1" dirty="0" smtClean="0"/>
              <a:t> – The International Organization </a:t>
            </a:r>
            <a:r>
              <a:rPr lang="pt-BR" sz="2400" i="1" dirty="0" err="1" smtClean="0"/>
              <a:t>of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Supreme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Audit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Institutions</a:t>
            </a:r>
            <a:endParaRPr lang="pt-BR" sz="2400" i="1" dirty="0" smtClean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1960 – 1990: auditoria baseada em riscos e uso de recursos computacionais;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1990 – presente: marcos legais, como a </a:t>
            </a:r>
            <a:r>
              <a:rPr lang="pt-BR" sz="2400" dirty="0" err="1" smtClean="0"/>
              <a:t>Sarbanes-Oxley</a:t>
            </a:r>
            <a:r>
              <a:rPr lang="pt-BR" sz="2400" dirty="0" smtClean="0"/>
              <a:t> </a:t>
            </a:r>
            <a:r>
              <a:rPr lang="pt-BR" sz="2400" dirty="0" err="1" smtClean="0"/>
              <a:t>Act</a:t>
            </a:r>
            <a:r>
              <a:rPr lang="pt-BR" sz="2400" dirty="0" smtClean="0"/>
              <a:t>; regras de independência, controle de qualidade da auditoria, revezamento de parceiros de auditoria e proibições de conflitos de interesses...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1992: Criação da ATRICON</a:t>
            </a:r>
          </a:p>
        </p:txBody>
      </p:sp>
    </p:spTree>
    <p:extLst>
      <p:ext uri="{BB962C8B-B14F-4D97-AF65-F5344CB8AC3E}">
        <p14:creationId xmlns:p14="http://schemas.microsoft.com/office/powerpoint/2010/main" val="292563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556" name="AutoShape 4" descr="Exiba Casas And...jpg na apresentação de slides"/>
          <p:cNvSpPr>
            <a:spLocks noChangeAspect="1" noChangeArrowheads="1"/>
          </p:cNvSpPr>
          <p:nvPr/>
        </p:nvSpPr>
        <p:spPr bwMode="auto">
          <a:xfrm>
            <a:off x="84512" y="-729974"/>
            <a:ext cx="1369100" cy="152012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-4290" y="-34170"/>
            <a:ext cx="12150976" cy="6247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pt-BR" sz="3600" b="1" dirty="0" smtClean="0"/>
              <a:t>Formas de Realizar Auditorias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Auditoria interna (auditoria de primeira parte)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Auditoria externa</a:t>
            </a:r>
          </a:p>
          <a:p>
            <a:pPr marL="913832" lvl="1" indent="-457200">
              <a:spcBef>
                <a:spcPts val="120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Auditoria de segunda parte</a:t>
            </a:r>
          </a:p>
          <a:p>
            <a:pPr marL="913832" lvl="1" indent="-457200">
              <a:spcBef>
                <a:spcPts val="1200"/>
              </a:spcBef>
              <a:spcAft>
                <a:spcPts val="1200"/>
              </a:spcAft>
              <a:buSzPct val="100000"/>
              <a:buFont typeface="Courier New" panose="02070309020205020404" pitchFamily="49" charset="0"/>
              <a:buChar char="o"/>
            </a:pPr>
            <a:r>
              <a:rPr lang="pt-BR" sz="2400" dirty="0" smtClean="0"/>
              <a:t>Auditoria de terceira parte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Auditoria documental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Auditoria em campo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Auditoria de site físico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ü"/>
            </a:pPr>
            <a:r>
              <a:rPr lang="pt-BR" sz="2400" dirty="0" smtClean="0"/>
              <a:t>Auditoria de site virtual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100000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86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440354" y="1620069"/>
            <a:ext cx="11289067" cy="2376263"/>
          </a:xfrm>
        </p:spPr>
        <p:txBody>
          <a:bodyPr>
            <a:no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• Referenciais </a:t>
            </a:r>
            <a:r>
              <a:rPr lang="pt-BR" sz="4400" dirty="0">
                <a:solidFill>
                  <a:schemeClr val="bg1"/>
                </a:solidFill>
              </a:rPr>
              <a:t>para a condução </a:t>
            </a:r>
            <a:endParaRPr lang="pt-BR" sz="4400" dirty="0" smtClean="0">
              <a:solidFill>
                <a:schemeClr val="bg1"/>
              </a:solidFill>
            </a:endParaRPr>
          </a:p>
          <a:p>
            <a:r>
              <a:rPr lang="pt-BR" sz="4400" dirty="0" smtClean="0">
                <a:solidFill>
                  <a:schemeClr val="bg1"/>
                </a:solidFill>
              </a:rPr>
              <a:t>do programa de avaliação do MMD-TC</a:t>
            </a:r>
          </a:p>
          <a:p>
            <a:r>
              <a:rPr lang="pt-BR" sz="3200" b="1" dirty="0" smtClean="0">
                <a:solidFill>
                  <a:schemeClr val="bg1"/>
                </a:solidFill>
              </a:rPr>
              <a:t>Professor José Ramalho</a:t>
            </a:r>
            <a:endParaRPr lang="pt-BR" sz="4800" b="1" dirty="0">
              <a:solidFill>
                <a:schemeClr val="bg1"/>
              </a:solidFill>
            </a:endParaRPr>
          </a:p>
          <a:p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-22302" y="4618241"/>
            <a:ext cx="6490010" cy="2222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4557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14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2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• Apresentação da FCAV e da parceria Fundação Vanzolini - Atricon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 • Introdução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• Referenciais </a:t>
            </a:r>
            <a:r>
              <a:rPr lang="pt-B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 condução do programa de avaliação do </a:t>
            </a:r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MMD-TC</a:t>
            </a:r>
          </a:p>
          <a:p>
            <a:pPr algn="l" defTabSz="914400"/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04 • Terminologia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05 • Princípios gerais de auditoria aplicáveis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avaliação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MMD-TC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06 • A preparação para uma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07 • A execução de uma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08 • Avaliação e aperfeiçoamento do processo de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09 • Competência e avaliação dos auditores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• Exercícios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8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55" y="2844205"/>
            <a:ext cx="2393370" cy="3294817"/>
          </a:xfrm>
          <a:prstGeom prst="rect">
            <a:avLst/>
          </a:prstGeom>
          <a:noFill/>
          <a:ln w="9525">
            <a:solidFill>
              <a:srgbClr val="034E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 PRINCIPAIS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43" y="3060874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698091" y="974894"/>
            <a:ext cx="4810732" cy="489364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Manual </a:t>
            </a:r>
            <a:r>
              <a:rPr lang="pt-BR" sz="2400" dirty="0"/>
              <a:t>de procedimentos do MMD-TC Versão 1.0, de </a:t>
            </a:r>
            <a:r>
              <a:rPr lang="pt-BR" sz="2400" dirty="0" smtClean="0"/>
              <a:t>15/03/2019.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Orientações </a:t>
            </a:r>
            <a:r>
              <a:rPr lang="pt-BR" sz="2400" dirty="0"/>
              <a:t>do MMD-TC arrolados na Lista de Orientações do MMM-TC </a:t>
            </a:r>
            <a:r>
              <a:rPr lang="pt-BR" sz="2400" dirty="0" smtClean="0"/>
              <a:t>v.1.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Modelos </a:t>
            </a:r>
            <a:r>
              <a:rPr lang="pt-BR" sz="2400" dirty="0"/>
              <a:t>do MMD-TC arrolados na Lista de Modelos do MMM-TC </a:t>
            </a:r>
            <a:r>
              <a:rPr lang="pt-BR" sz="2400" dirty="0" smtClean="0"/>
              <a:t>v.1.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NBASP </a:t>
            </a:r>
            <a:r>
              <a:rPr lang="pt-BR" sz="2400" dirty="0"/>
              <a:t>40 – Controle de Qualidade das Auditorias Realizadas pelos Tribunais de </a:t>
            </a:r>
            <a:r>
              <a:rPr lang="pt-BR" sz="2400" dirty="0" smtClean="0"/>
              <a:t>Contas.</a:t>
            </a:r>
            <a:endParaRPr lang="pt-BR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72" y="614854"/>
            <a:ext cx="2376265" cy="326322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Elipse 21"/>
          <p:cNvSpPr/>
          <p:nvPr/>
        </p:nvSpPr>
        <p:spPr>
          <a:xfrm>
            <a:off x="1130139" y="929843"/>
            <a:ext cx="1152128" cy="5141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/>
          <p:cNvSpPr/>
          <p:nvPr/>
        </p:nvSpPr>
        <p:spPr>
          <a:xfrm>
            <a:off x="972319" y="4234552"/>
            <a:ext cx="1944216" cy="5141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55" y="4543839"/>
            <a:ext cx="720000" cy="71878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868863" y="4500389"/>
            <a:ext cx="2712610" cy="15696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pt-BR" sz="1600" dirty="0" smtClean="0"/>
              <a:t>Citado em 5.10.2 do MMD-TC Garantia </a:t>
            </a:r>
            <a:r>
              <a:rPr lang="pt-BR" sz="1600" dirty="0"/>
              <a:t>de qualidade, </a:t>
            </a:r>
            <a:r>
              <a:rPr lang="pt-BR" sz="1600" dirty="0" smtClean="0"/>
              <a:t>“...realizada </a:t>
            </a:r>
            <a:r>
              <a:rPr lang="pt-BR" sz="1600" dirty="0"/>
              <a:t>em </a:t>
            </a:r>
            <a:r>
              <a:rPr lang="pt-BR" sz="1600" b="1" dirty="0"/>
              <a:t>conformidade</a:t>
            </a:r>
            <a:r>
              <a:rPr lang="pt-BR" sz="1600" dirty="0"/>
              <a:t> com as regras definidas neste Manual e nas diretrizes constantes da NBASP </a:t>
            </a:r>
            <a:r>
              <a:rPr lang="pt-BR" sz="1600" dirty="0" smtClean="0"/>
              <a:t>40...”.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06045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22" grpId="0" animBg="1"/>
      <p:bldP spid="12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 PRINCIPAIS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951" y="3060874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698091" y="974894"/>
            <a:ext cx="4810732" cy="489364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Manual </a:t>
            </a:r>
            <a:r>
              <a:rPr lang="pt-BR" sz="2400" dirty="0"/>
              <a:t>de procedimentos do MMD-TC Versão 1.0, de </a:t>
            </a:r>
            <a:r>
              <a:rPr lang="pt-BR" sz="2400" dirty="0" smtClean="0"/>
              <a:t>15/03/2019.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Orientações </a:t>
            </a:r>
            <a:r>
              <a:rPr lang="pt-BR" sz="2400" dirty="0"/>
              <a:t>do MMD-TC arrolados na Lista de Orientações do MMM-TC </a:t>
            </a:r>
            <a:r>
              <a:rPr lang="pt-BR" sz="2400" dirty="0" smtClean="0"/>
              <a:t>v.1.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Modelos </a:t>
            </a:r>
            <a:r>
              <a:rPr lang="pt-BR" sz="2400" dirty="0"/>
              <a:t>do MMD-TC arrolados na Lista de Modelos do MMM-TC </a:t>
            </a:r>
            <a:r>
              <a:rPr lang="pt-BR" sz="2400" dirty="0" smtClean="0"/>
              <a:t>v.1.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NBASP </a:t>
            </a:r>
            <a:r>
              <a:rPr lang="pt-BR" sz="2400" dirty="0"/>
              <a:t>40 – Controle de Qualidade das Auditorias Realizadas pelos Tribunais de </a:t>
            </a:r>
            <a:r>
              <a:rPr lang="pt-BR" sz="2400" dirty="0" smtClean="0"/>
              <a:t>Contas.</a:t>
            </a:r>
            <a:endParaRPr lang="pt-BR" sz="2400" dirty="0"/>
          </a:p>
        </p:txBody>
      </p:sp>
      <p:sp>
        <p:nvSpPr>
          <p:cNvPr id="22" name="Elipse 21"/>
          <p:cNvSpPr/>
          <p:nvPr/>
        </p:nvSpPr>
        <p:spPr>
          <a:xfrm>
            <a:off x="1104719" y="2026682"/>
            <a:ext cx="1998738" cy="5141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07" y="611957"/>
            <a:ext cx="4432953" cy="1830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Elipse 12"/>
          <p:cNvSpPr/>
          <p:nvPr/>
        </p:nvSpPr>
        <p:spPr>
          <a:xfrm>
            <a:off x="966737" y="3100086"/>
            <a:ext cx="1998738" cy="5141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7141733" y="2806783"/>
            <a:ext cx="4432953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pt-BR" sz="2000" dirty="0"/>
              <a:t>I.ORIENTAÇÕES SOBRE </a:t>
            </a:r>
            <a:r>
              <a:rPr lang="pt-BR" sz="2000" b="1" dirty="0"/>
              <a:t>PROCEDIMENTOS</a:t>
            </a:r>
            <a:r>
              <a:rPr lang="pt-BR" sz="2000" dirty="0"/>
              <a:t> DAS COMISSÕES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165007" y="3749451"/>
            <a:ext cx="4432953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II.ORIENTAÇÕES DE ABRANGÊNCIA </a:t>
            </a:r>
            <a:r>
              <a:rPr lang="pt-BR" sz="2000" b="1" dirty="0"/>
              <a:t>GERAL</a:t>
            </a:r>
            <a:r>
              <a:rPr lang="pt-BR" sz="2000" dirty="0"/>
              <a:t> SOBRE OS CRITÉRIOS DOS INDICADORES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7165007" y="4932437"/>
            <a:ext cx="4432953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III.ORIENTAÇÕES </a:t>
            </a:r>
            <a:r>
              <a:rPr lang="pt-BR" sz="2000" b="1" dirty="0"/>
              <a:t>ESPECÍFICAS</a:t>
            </a:r>
            <a:r>
              <a:rPr lang="pt-BR" sz="2000" dirty="0"/>
              <a:t> SOBRE OS CRITÉRIOS DOS INDICADORES</a:t>
            </a:r>
          </a:p>
        </p:txBody>
      </p:sp>
    </p:spTree>
    <p:extLst>
      <p:ext uri="{BB962C8B-B14F-4D97-AF65-F5344CB8AC3E}">
        <p14:creationId xmlns:p14="http://schemas.microsoft.com/office/powerpoint/2010/main" val="123409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22" grpId="0" animBg="1"/>
      <p:bldP spid="13" grpId="0" animBg="1"/>
      <p:bldP spid="2" grpId="0" animBg="1"/>
      <p:bldP spid="3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103" y="904583"/>
            <a:ext cx="1317454" cy="1944814"/>
          </a:xfrm>
          <a:prstGeom prst="rect">
            <a:avLst/>
          </a:prstGeom>
          <a:noFill/>
          <a:ln w="9525">
            <a:solidFill>
              <a:srgbClr val="034E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OUTROS 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59" y="3034587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108223" y="899989"/>
            <a:ext cx="6624816" cy="526297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NBASP </a:t>
            </a:r>
            <a:r>
              <a:rPr lang="pt-BR" sz="2400" dirty="0"/>
              <a:t>100 (ISSAI 100) - Princípios Fundamentais de Auditoria do Setor </a:t>
            </a:r>
            <a:r>
              <a:rPr lang="pt-BR" sz="2400" dirty="0" smtClean="0"/>
              <a:t>Público.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NBASP </a:t>
            </a:r>
            <a:r>
              <a:rPr lang="pt-BR" sz="2400" dirty="0"/>
              <a:t>200 (ISSAI 200) - Princípios Fundamentais de Auditoria </a:t>
            </a:r>
            <a:r>
              <a:rPr lang="pt-BR" sz="2400" dirty="0" smtClean="0"/>
              <a:t>Financeira.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NBASP </a:t>
            </a:r>
            <a:r>
              <a:rPr lang="pt-BR" sz="2400" dirty="0"/>
              <a:t>300 (ISSAI 300) - Princípios Fundamentais de Auditoria </a:t>
            </a:r>
            <a:r>
              <a:rPr lang="pt-BR" sz="2400" dirty="0" smtClean="0"/>
              <a:t>Operacional.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NBASP </a:t>
            </a:r>
            <a:r>
              <a:rPr lang="pt-BR" sz="2400" dirty="0"/>
              <a:t>400 (ISSAI 400) - Princípios Fundamentais de Auditoria de Conformidade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ABNT </a:t>
            </a:r>
            <a:r>
              <a:rPr lang="pt-BR" sz="2400" dirty="0"/>
              <a:t>NBR ISO 19011:2018 - Diretrizes para auditorias em sistema de </a:t>
            </a:r>
            <a:r>
              <a:rPr lang="pt-BR" sz="2400" dirty="0" smtClean="0"/>
              <a:t>gestão.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ABNT </a:t>
            </a:r>
            <a:r>
              <a:rPr lang="pt-BR" sz="2400" dirty="0"/>
              <a:t>NBR ISO/IEC 17021-1:2016 – Avaliação de conformidade – Requisitos para organismos de que fornecem auditoria e certificação de sistemas de gestão. Parte 1: </a:t>
            </a:r>
            <a:r>
              <a:rPr lang="pt-BR" sz="2400" dirty="0" smtClean="0"/>
              <a:t>Requisitos.</a:t>
            </a:r>
            <a:endParaRPr lang="pt-BR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 t="26231" r="23529"/>
          <a:stretch/>
        </p:blipFill>
        <p:spPr bwMode="auto">
          <a:xfrm>
            <a:off x="8000462" y="4067743"/>
            <a:ext cx="1374735" cy="194481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592" y="899989"/>
            <a:ext cx="1384209" cy="194481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082" y="4068341"/>
            <a:ext cx="1345227" cy="19448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37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ORIGEM DOS 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228903" y="913052"/>
            <a:ext cx="5544616" cy="526297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INTOSAI </a:t>
            </a:r>
            <a:r>
              <a:rPr lang="pt-BR" sz="2400" dirty="0" smtClean="0"/>
              <a:t>– The </a:t>
            </a:r>
            <a:r>
              <a:rPr lang="en-US" sz="2400" dirty="0" smtClean="0"/>
              <a:t>International </a:t>
            </a:r>
            <a:r>
              <a:rPr lang="en-US" sz="2400" dirty="0"/>
              <a:t>Organization of Supreme Audit Institutions</a:t>
            </a:r>
            <a:r>
              <a:rPr lang="pt-BR" sz="2400" dirty="0" smtClean="0"/>
              <a:t> </a:t>
            </a:r>
            <a:r>
              <a:rPr lang="pt-BR" sz="2400" dirty="0"/>
              <a:t>(INTOSAI</a:t>
            </a:r>
            <a:r>
              <a:rPr lang="pt-BR" sz="2400" dirty="0" smtClean="0"/>
              <a:t>).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Organização Internacional de Entidades Fiscalizadoras Superiores. Organização </a:t>
            </a:r>
            <a:r>
              <a:rPr lang="pt-BR" sz="2400" dirty="0" smtClean="0"/>
              <a:t>autônoma</a:t>
            </a:r>
            <a:r>
              <a:rPr lang="pt-BR" sz="2400" dirty="0"/>
              <a:t>, independente e apolítica. 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Organização não-governamental com status consultivo especial no Conselho Económico e Social das Nações Unidas (ECOSOC).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95" y="2037652"/>
            <a:ext cx="720000" cy="71878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76000" y="4645700"/>
            <a:ext cx="720000" cy="71878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t="14788" r="12182" b="15664"/>
          <a:stretch/>
        </p:blipFill>
        <p:spPr bwMode="auto">
          <a:xfrm>
            <a:off x="252240" y="913052"/>
            <a:ext cx="4982590" cy="235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Resultado de imagem para ecosoc on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47" y="3594912"/>
            <a:ext cx="22383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1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uiExpand="1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ORIGEM DOS REFERENCIAIS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506549" y="1548061"/>
            <a:ext cx="6050946" cy="107721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/>
              <a:t>INTOSAI publica as ISSAI´s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/>
              <a:t>NBASP baseadas nas ISSAI´s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813079" y="3924325"/>
            <a:ext cx="3744416" cy="156966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Conforme NBASP nº12: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Liderança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Estratégia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Accountability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71" y="1764085"/>
            <a:ext cx="720000" cy="71878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2949">
            <a:off x="8242056" y="2920038"/>
            <a:ext cx="720000" cy="71878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61648" y="4390660"/>
            <a:ext cx="720000" cy="71878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2" y="683965"/>
            <a:ext cx="2910207" cy="264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4140671" y="3636293"/>
            <a:ext cx="2232248" cy="230832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Processos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Recursos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Estruturas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Sistemas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PESSOAS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60631" y="4429676"/>
            <a:ext cx="720000" cy="718784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396255" y="4164156"/>
            <a:ext cx="2376264" cy="120032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Cultura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Poder 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Ética</a:t>
            </a:r>
          </a:p>
        </p:txBody>
      </p:sp>
    </p:spTree>
    <p:extLst>
      <p:ext uri="{BB962C8B-B14F-4D97-AF65-F5344CB8AC3E}">
        <p14:creationId xmlns:p14="http://schemas.microsoft.com/office/powerpoint/2010/main" val="33627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ORIGEM DOS REFERENCIAIS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093038" y="1074190"/>
            <a:ext cx="4824497" cy="58477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3200" dirty="0"/>
              <a:t>Plano estratégico 18-23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813079" y="3924325"/>
            <a:ext cx="3744416" cy="193899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/>
              <a:t>Garantir: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Representação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Defesa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Aperfeiçoamento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Integração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71" y="899989"/>
            <a:ext cx="720000" cy="71878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965">
            <a:off x="9006368" y="2454031"/>
            <a:ext cx="720000" cy="71878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3135">
            <a:off x="6969013" y="3315657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945701" y="2471028"/>
            <a:ext cx="3672408" cy="193899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/>
              <a:t>Visando: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Fortalecer o sistema TC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Controle de recursos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Cidadania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Estimular transparência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8" y="251917"/>
            <a:ext cx="4901032" cy="187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4794">
            <a:off x="2039840" y="4229072"/>
            <a:ext cx="720000" cy="718784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492766" y="5004445"/>
            <a:ext cx="3863929" cy="120032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/>
              <a:t>Concebe: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Programa de Qualidade e Agilidade dos TC - QATC</a:t>
            </a:r>
          </a:p>
        </p:txBody>
      </p:sp>
    </p:spTree>
    <p:extLst>
      <p:ext uri="{BB962C8B-B14F-4D97-AF65-F5344CB8AC3E}">
        <p14:creationId xmlns:p14="http://schemas.microsoft.com/office/powerpoint/2010/main" val="27491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FINALIDADE DOS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096000" y="755973"/>
            <a:ext cx="5821535" cy="267765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Uniformizar métodos de </a:t>
            </a:r>
            <a:r>
              <a:rPr lang="pt-BR" sz="2400" dirty="0" smtClean="0"/>
              <a:t>controle;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Atender características de jurisdição de cada corte de </a:t>
            </a:r>
            <a:r>
              <a:rPr lang="pt-BR" sz="2400" dirty="0" smtClean="0"/>
              <a:t>contas;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Coordenar a implantação de um sistema integrado de controle externo da administração </a:t>
            </a:r>
            <a:r>
              <a:rPr lang="pt-BR" sz="2400" dirty="0" smtClean="0"/>
              <a:t>pública;</a:t>
            </a: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Uniformizar procedimentos.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71" y="1880428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492767" y="4284365"/>
            <a:ext cx="11424768" cy="193899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/>
              <a:t>Visando: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Ação da Atricon para o aprimoramento do sistema, composto por: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Resoluções-Diretrizes, </a:t>
            </a:r>
            <a:r>
              <a:rPr lang="pt-BR" sz="2400" dirty="0"/>
              <a:t>e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/>
              <a:t>Marco da Medição de Desempenho dos Tribunais de Contas (MMD-TC), </a:t>
            </a:r>
            <a:r>
              <a:rPr lang="pt-BR" sz="2400" b="1" u="sng" dirty="0"/>
              <a:t>inspirado</a:t>
            </a:r>
            <a:r>
              <a:rPr lang="pt-BR" sz="2400" dirty="0"/>
              <a:t> na Supreme Audit Institutions – Performance Measurement Framework – da </a:t>
            </a:r>
            <a:r>
              <a:rPr lang="pt-BR" sz="2400" dirty="0" err="1" smtClean="0"/>
              <a:t>Intosai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4794">
            <a:off x="8459369" y="3576608"/>
            <a:ext cx="720000" cy="718784"/>
          </a:xfrm>
          <a:prstGeom prst="rect">
            <a:avLst/>
          </a:prstGeom>
        </p:spPr>
      </p:pic>
      <p:pic>
        <p:nvPicPr>
          <p:cNvPr id="6146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r="16133"/>
          <a:stretch/>
        </p:blipFill>
        <p:spPr bwMode="auto">
          <a:xfrm>
            <a:off x="506785" y="755973"/>
            <a:ext cx="3798382" cy="29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247" y="1764085"/>
            <a:ext cx="3605465" cy="388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rma livre 6"/>
          <p:cNvSpPr/>
          <p:nvPr/>
        </p:nvSpPr>
        <p:spPr>
          <a:xfrm>
            <a:off x="972319" y="6429296"/>
            <a:ext cx="11232107" cy="259308"/>
          </a:xfrm>
          <a:custGeom>
            <a:avLst/>
            <a:gdLst>
              <a:gd name="connsiteX0" fmla="*/ 122830 w 11232107"/>
              <a:gd name="connsiteY0" fmla="*/ 0 h 259308"/>
              <a:gd name="connsiteX1" fmla="*/ 0 w 11232107"/>
              <a:gd name="connsiteY1" fmla="*/ 245660 h 259308"/>
              <a:gd name="connsiteX2" fmla="*/ 11204812 w 11232107"/>
              <a:gd name="connsiteY2" fmla="*/ 259308 h 259308"/>
              <a:gd name="connsiteX3" fmla="*/ 11232107 w 11232107"/>
              <a:gd name="connsiteY3" fmla="*/ 13648 h 259308"/>
              <a:gd name="connsiteX4" fmla="*/ 122830 w 11232107"/>
              <a:gd name="connsiteY4" fmla="*/ 0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2107" h="259308">
                <a:moveTo>
                  <a:pt x="122830" y="0"/>
                </a:moveTo>
                <a:lnTo>
                  <a:pt x="0" y="245660"/>
                </a:lnTo>
                <a:lnTo>
                  <a:pt x="11204812" y="259308"/>
                </a:lnTo>
                <a:lnTo>
                  <a:pt x="11232107" y="13648"/>
                </a:lnTo>
                <a:lnTo>
                  <a:pt x="12283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Logo_FVanzolini_Verti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9" y="6277970"/>
            <a:ext cx="947938" cy="454667"/>
          </a:xfrm>
          <a:prstGeom prst="rect">
            <a:avLst/>
          </a:prstGeom>
        </p:spPr>
      </p:pic>
      <p:sp>
        <p:nvSpPr>
          <p:cNvPr id="9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11352119" y="6372597"/>
            <a:ext cx="817656" cy="3641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127708" y="6431888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A Fundação Vanzolini como Organismo de Certificação do MMD-TC 2019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697415" y="225"/>
            <a:ext cx="6494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Carlos Alberto Vanzolini</a:t>
            </a:r>
          </a:p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1902-1953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929712" y="1261212"/>
            <a:ext cx="79158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Engenheiro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Civil - Escola Politécnica da USP </a:t>
            </a:r>
            <a:r>
              <a:rPr lang="pt-B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formado em 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1925.</a:t>
            </a:r>
          </a:p>
          <a:p>
            <a:pPr algn="just"/>
            <a:endParaRPr lang="pt-B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Professor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Catedrático da EPUSP em 1943, com a defesa da Tese “Concorrência Monopolística”, ocupou a Cadeira 19: “Economia Política; Estatística Aplicada e Organizações Administrativas”.</a:t>
            </a:r>
          </a:p>
          <a:p>
            <a:pPr algn="just"/>
            <a:endParaRPr lang="pt-B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Eng.º responsável pela construção do Instituto de Educação do Rio de Janeiro, na década de 1930.</a:t>
            </a:r>
          </a:p>
          <a:p>
            <a:pPr algn="just"/>
            <a:endParaRPr lang="pt-B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Trabalhou na Secretaria de Viação de Obras Públicas e na Secretaria da Fazenda do Estado de SP, onde elaborou a estatística imobiliária do estado.</a:t>
            </a:r>
          </a:p>
          <a:p>
            <a:pPr algn="just"/>
            <a:endParaRPr lang="pt-BR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Influenciou a criação do curso de Engenharia de Produção da POLI-USP.</a:t>
            </a:r>
          </a:p>
        </p:txBody>
      </p:sp>
    </p:spTree>
    <p:extLst>
      <p:ext uri="{BB962C8B-B14F-4D97-AF65-F5344CB8AC3E}">
        <p14:creationId xmlns:p14="http://schemas.microsoft.com/office/powerpoint/2010/main" val="2131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FINALIDADE DOS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79" y="3297519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6012878" y="1764085"/>
            <a:ext cx="5832649" cy="378565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b="1" dirty="0"/>
              <a:t>Contribui para: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Fortalecer</a:t>
            </a:r>
            <a:r>
              <a:rPr lang="pt-BR" sz="2400" dirty="0"/>
              <a:t> o sistema nacional de controle externo;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Harmonizar</a:t>
            </a:r>
            <a:r>
              <a:rPr lang="pt-BR" sz="2400" dirty="0"/>
              <a:t> a atuação dos Tribunais de Contas;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Aprimorar</a:t>
            </a:r>
            <a:r>
              <a:rPr lang="pt-BR" sz="2400" dirty="0"/>
              <a:t> a qualidade e a agilidade das avaliação de desempenho;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Valorizar</a:t>
            </a:r>
            <a:r>
              <a:rPr lang="pt-BR" sz="2400" dirty="0"/>
              <a:t> o controle social;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b="1" dirty="0"/>
              <a:t>Disponibilizar</a:t>
            </a:r>
            <a:r>
              <a:rPr lang="pt-BR" sz="2400" dirty="0"/>
              <a:t> um padrão para implementação e avaliação.</a:t>
            </a:r>
          </a:p>
        </p:txBody>
      </p:sp>
      <p:pic>
        <p:nvPicPr>
          <p:cNvPr id="6146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r="16133"/>
          <a:stretch/>
        </p:blipFill>
        <p:spPr bwMode="auto">
          <a:xfrm>
            <a:off x="324247" y="1764085"/>
            <a:ext cx="4845295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6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uiExpand="1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FINALIDADE DOS 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127" y="2673162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684287" y="890111"/>
            <a:ext cx="6480148" cy="397031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MMD-TC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Regulamenta</a:t>
            </a:r>
            <a:r>
              <a:rPr lang="pt-BR" sz="2800" dirty="0" smtClean="0"/>
              <a:t> </a:t>
            </a:r>
            <a:r>
              <a:rPr lang="pt-BR" sz="2800" dirty="0"/>
              <a:t>o processo de aplicação do Marco de Medição do Desempenho dos Tribunais de Contas – </a:t>
            </a:r>
            <a:r>
              <a:rPr lang="pt-BR" sz="2800" dirty="0" smtClean="0"/>
              <a:t>MMD-TC;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Garante</a:t>
            </a:r>
            <a:r>
              <a:rPr lang="pt-BR" sz="2800" dirty="0" smtClean="0"/>
              <a:t> a </a:t>
            </a:r>
            <a:r>
              <a:rPr lang="pt-BR" sz="2800" dirty="0"/>
              <a:t>padronização, orientação, documentação, transparência e segurança das </a:t>
            </a:r>
            <a:r>
              <a:rPr lang="pt-BR" sz="2800" dirty="0" smtClean="0"/>
              <a:t>informações;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/>
              <a:t>C</a:t>
            </a:r>
            <a:r>
              <a:rPr lang="pt-BR" sz="2800" b="1" dirty="0" smtClean="0"/>
              <a:t>ria </a:t>
            </a:r>
            <a:r>
              <a:rPr lang="pt-BR" sz="2800" dirty="0" smtClean="0"/>
              <a:t>bases para a certificação </a:t>
            </a:r>
            <a:r>
              <a:rPr lang="pt-BR" sz="2800" dirty="0"/>
              <a:t>por organismo </a:t>
            </a:r>
            <a:r>
              <a:rPr lang="pt-BR" sz="2800" dirty="0" smtClean="0"/>
              <a:t>externo.</a:t>
            </a:r>
            <a:endParaRPr lang="pt-BR" sz="28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175" y="890111"/>
            <a:ext cx="2891164" cy="3970318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CaixaDeTexto 21"/>
          <p:cNvSpPr txBox="1"/>
          <p:nvPr/>
        </p:nvSpPr>
        <p:spPr>
          <a:xfrm>
            <a:off x="2586223" y="5417328"/>
            <a:ext cx="7019553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dirty="0" smtClean="0"/>
              <a:t>O MMD-TC</a:t>
            </a:r>
            <a:r>
              <a:rPr lang="pt-BR" sz="2400" b="1" dirty="0" smtClean="0"/>
              <a:t> </a:t>
            </a:r>
            <a:r>
              <a:rPr lang="pt-BR" sz="2400" dirty="0" smtClean="0"/>
              <a:t>é o </a:t>
            </a:r>
            <a:r>
              <a:rPr lang="pt-BR" sz="2400" b="1" u="sng" dirty="0" smtClean="0"/>
              <a:t>mais importante</a:t>
            </a:r>
            <a:r>
              <a:rPr lang="pt-BR" sz="2400" dirty="0" smtClean="0"/>
              <a:t> documento </a:t>
            </a:r>
          </a:p>
          <a:p>
            <a:pPr algn="ctr">
              <a:buClr>
                <a:srgbClr val="F4AD20"/>
              </a:buClr>
              <a:buSzPct val="200000"/>
            </a:pPr>
            <a:r>
              <a:rPr lang="pt-BR" sz="2400" dirty="0" smtClean="0"/>
              <a:t>para a condução das avaliação de desempenho.</a:t>
            </a:r>
            <a:endParaRPr lang="pt-BR" sz="24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55958">
            <a:off x="8024559" y="4784474"/>
            <a:ext cx="720000" cy="71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0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83" y="2649361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396175" y="467941"/>
            <a:ext cx="7272888" cy="495520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NBASP 40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Elementos do sistema de controle da qualidade.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Responsabilidades </a:t>
            </a:r>
            <a:r>
              <a:rPr lang="pt-BR" sz="2800" dirty="0"/>
              <a:t>da </a:t>
            </a:r>
            <a:r>
              <a:rPr lang="pt-BR" sz="2800" dirty="0" smtClean="0"/>
              <a:t>liderança </a:t>
            </a:r>
            <a:r>
              <a:rPr lang="pt-BR" sz="2800" dirty="0"/>
              <a:t>pela </a:t>
            </a:r>
            <a:r>
              <a:rPr lang="pt-BR" sz="2800" dirty="0" smtClean="0"/>
              <a:t>qualidade nos tribunais </a:t>
            </a:r>
            <a:r>
              <a:rPr lang="pt-BR" sz="2800" dirty="0"/>
              <a:t>de </a:t>
            </a:r>
            <a:r>
              <a:rPr lang="pt-BR" sz="2800" dirty="0" smtClean="0"/>
              <a:t>contas.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Exigências </a:t>
            </a:r>
            <a:r>
              <a:rPr lang="pt-BR" sz="2800" dirty="0" smtClean="0"/>
              <a:t>éticas relevantes.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Condições para realização e continuidade dos </a:t>
            </a:r>
            <a:r>
              <a:rPr lang="pt-BR" sz="2800" dirty="0" smtClean="0"/>
              <a:t>trabalhos.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Recursos </a:t>
            </a:r>
            <a:r>
              <a:rPr lang="pt-BR" sz="2800" dirty="0" smtClean="0"/>
              <a:t>humanos.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Compromisso com o </a:t>
            </a:r>
            <a:r>
              <a:rPr lang="pt-BR" sz="2800" dirty="0" smtClean="0"/>
              <a:t>desempenho.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Monitoramento.</a:t>
            </a:r>
            <a:endParaRPr lang="pt-BR" sz="28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959" y="866309"/>
            <a:ext cx="2614552" cy="3911257"/>
          </a:xfrm>
          <a:prstGeom prst="rect">
            <a:avLst/>
          </a:prstGeom>
          <a:noFill/>
          <a:ln w="9525">
            <a:solidFill>
              <a:srgbClr val="034E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96175" y="5694908"/>
            <a:ext cx="11271730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400" dirty="0" smtClean="0"/>
              <a:t>A NBASP 40 é citada no MMD-TC como documento para realizar a Garantia da Qualidade.</a:t>
            </a:r>
            <a:endParaRPr lang="pt-BR" sz="24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9839">
            <a:off x="9761804" y="4926676"/>
            <a:ext cx="720000" cy="71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7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159" y="3382790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52239" y="1599739"/>
            <a:ext cx="7272888" cy="390876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ISSAI 100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Abrange </a:t>
            </a:r>
            <a:r>
              <a:rPr lang="pt-BR" sz="2800" dirty="0"/>
              <a:t>requisitos da auditoria do setor público no nível organizacional.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Fornece </a:t>
            </a:r>
            <a:r>
              <a:rPr lang="pt-BR" sz="2800" dirty="0"/>
              <a:t>informações </a:t>
            </a:r>
            <a:r>
              <a:rPr lang="pt-BR" sz="2800" dirty="0" smtClean="0"/>
              <a:t>sobre: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- Propósito e a aplicabilidade;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- Contexto da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- Elementos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- Princípios aplicáveis à </a:t>
            </a:r>
            <a:r>
              <a:rPr lang="pt-BR" sz="2800" dirty="0" smtClean="0"/>
              <a:t>auditoria.</a:t>
            </a:r>
            <a:endParaRPr lang="pt-BR" sz="2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487" y="1610936"/>
            <a:ext cx="2768418" cy="38896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11" y="3277549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180231" y="899989"/>
            <a:ext cx="7824447" cy="538609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NBASP Nível 1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Coletânea de documentos que inclui: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NBASP 10 – </a:t>
            </a:r>
            <a:r>
              <a:rPr lang="pt-BR" sz="2800" dirty="0" smtClean="0"/>
              <a:t>Independência dos Tribunais de Contas.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NBASP 12 – </a:t>
            </a:r>
            <a:r>
              <a:rPr lang="pt-BR" sz="2800" dirty="0" smtClean="0"/>
              <a:t>Valor e benefícios dos Tribunais de contas – Fazendo a diferença na vida dos cidadãos.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NBASP </a:t>
            </a:r>
            <a:r>
              <a:rPr lang="pt-BR" sz="2800" dirty="0"/>
              <a:t>20 – </a:t>
            </a:r>
            <a:r>
              <a:rPr lang="pt-BR" sz="2800" dirty="0" smtClean="0"/>
              <a:t>Transparência e </a:t>
            </a:r>
            <a:r>
              <a:rPr lang="pt-BR" sz="2800" dirty="0" err="1" smtClean="0"/>
              <a:t>accountability</a:t>
            </a:r>
            <a:r>
              <a:rPr lang="pt-BR" sz="2800" dirty="0" smtClean="0"/>
              <a:t>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NBASP </a:t>
            </a:r>
            <a:r>
              <a:rPr lang="pt-BR" sz="2800" dirty="0"/>
              <a:t>30 – </a:t>
            </a:r>
            <a:r>
              <a:rPr lang="pt-BR" sz="2800" dirty="0" smtClean="0"/>
              <a:t>Gestão da ética pelos Tribunais de contas.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NBASP </a:t>
            </a:r>
            <a:r>
              <a:rPr lang="pt-BR" sz="2800" dirty="0"/>
              <a:t>40 – </a:t>
            </a:r>
            <a:r>
              <a:rPr lang="pt-BR" sz="2800" dirty="0" smtClean="0"/>
              <a:t>Controle de qualidade das auditorias realizadas pelos Tribunais de Contas.</a:t>
            </a:r>
            <a:endParaRPr lang="pt-BR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59" y="1332734"/>
            <a:ext cx="3064384" cy="4523617"/>
          </a:xfrm>
          <a:prstGeom prst="rect">
            <a:avLst/>
          </a:prstGeom>
          <a:noFill/>
          <a:ln w="9525">
            <a:solidFill>
              <a:srgbClr val="034E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Elipse 12"/>
          <p:cNvSpPr/>
          <p:nvPr/>
        </p:nvSpPr>
        <p:spPr>
          <a:xfrm>
            <a:off x="36215" y="5148461"/>
            <a:ext cx="2376264" cy="988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69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99" y="3277549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324247" y="1332037"/>
            <a:ext cx="7824447" cy="452431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NBASP Nível 2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Coletânea de documentos que inclui: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NBASP 100 (ISSAI 100) Princípios fundamentais de auditoria do setor público.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NBASP 200 (ISSAI 200) Princípios fundamentais de auditoria financeira.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NBASP 300 (ISSAI 300) Princípios fundamentais de auditoria operacional.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NBASP 400 (ISSAI 400) Princípios fundamentais de auditoria de conformidade.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3" t="44121" r="64421" b="2064"/>
          <a:stretch/>
        </p:blipFill>
        <p:spPr bwMode="auto">
          <a:xfrm>
            <a:off x="8893199" y="1373486"/>
            <a:ext cx="3058097" cy="45095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Elipse 9"/>
          <p:cNvSpPr/>
          <p:nvPr/>
        </p:nvSpPr>
        <p:spPr>
          <a:xfrm>
            <a:off x="324247" y="2268141"/>
            <a:ext cx="23762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64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75" y="1548061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828303" y="611957"/>
            <a:ext cx="5760069" cy="409342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ABNT NBR ISO/IEC 17021-1:2016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Norma para organismos que fazem avaliação de sistemas </a:t>
            </a:r>
            <a:r>
              <a:rPr lang="pt-BR" sz="2800" dirty="0"/>
              <a:t>de </a:t>
            </a:r>
            <a:r>
              <a:rPr lang="pt-BR" sz="2800" dirty="0" smtClean="0"/>
              <a:t>gestão.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Princípios </a:t>
            </a:r>
            <a:r>
              <a:rPr lang="pt-BR" sz="2800" dirty="0"/>
              <a:t>e requisitos para a </a:t>
            </a:r>
            <a:r>
              <a:rPr lang="pt-BR" sz="2800" b="1" dirty="0"/>
              <a:t>competência</a:t>
            </a:r>
            <a:r>
              <a:rPr lang="pt-BR" sz="2800" dirty="0"/>
              <a:t>, </a:t>
            </a:r>
            <a:r>
              <a:rPr lang="pt-BR" sz="2800" b="1" dirty="0" smtClean="0"/>
              <a:t>coerência</a:t>
            </a:r>
            <a:r>
              <a:rPr lang="pt-BR" sz="2800" dirty="0" smtClean="0"/>
              <a:t> e </a:t>
            </a:r>
            <a:r>
              <a:rPr lang="pt-BR" sz="2800" b="1" dirty="0"/>
              <a:t>imparcialidade</a:t>
            </a:r>
            <a:r>
              <a:rPr lang="pt-BR" sz="2800" dirty="0"/>
              <a:t> de organismos que fornecem auditoria e certificação de todos os tipos de </a:t>
            </a:r>
            <a:r>
              <a:rPr lang="pt-BR" sz="2800" dirty="0" smtClean="0"/>
              <a:t>sistemas de </a:t>
            </a:r>
            <a:r>
              <a:rPr lang="pt-BR" sz="2800" dirty="0"/>
              <a:t>gestão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75" y="611958"/>
            <a:ext cx="2831421" cy="40934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8798" y="4956244"/>
            <a:ext cx="12150977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4AD20"/>
              </a:buClr>
              <a:buSzPct val="200000"/>
            </a:pPr>
            <a:r>
              <a:rPr lang="pt-BR" sz="2400" dirty="0"/>
              <a:t>Ao atender </a:t>
            </a:r>
            <a:r>
              <a:rPr lang="pt-BR" sz="2400" dirty="0" smtClean="0"/>
              <a:t>esses </a:t>
            </a:r>
            <a:r>
              <a:rPr lang="pt-BR" sz="2400" dirty="0"/>
              <a:t>requisitos </a:t>
            </a:r>
            <a:r>
              <a:rPr lang="pt-BR" sz="2400" b="1" dirty="0"/>
              <a:t>garante-se</a:t>
            </a:r>
            <a:r>
              <a:rPr lang="pt-BR" sz="2400" dirty="0"/>
              <a:t> que os organismos de certificação operaram a certificação de forma </a:t>
            </a:r>
            <a:r>
              <a:rPr lang="pt-BR" sz="2400" b="1" dirty="0"/>
              <a:t>competente</a:t>
            </a:r>
            <a:r>
              <a:rPr lang="pt-BR" sz="2400" dirty="0"/>
              <a:t>, </a:t>
            </a:r>
            <a:r>
              <a:rPr lang="pt-BR" sz="2400" b="1" dirty="0"/>
              <a:t>consistente</a:t>
            </a:r>
            <a:r>
              <a:rPr lang="pt-BR" sz="2400" dirty="0"/>
              <a:t> e </a:t>
            </a:r>
            <a:r>
              <a:rPr lang="pt-BR" sz="2400" b="1" dirty="0"/>
              <a:t>imparcial</a:t>
            </a:r>
            <a:r>
              <a:rPr lang="pt-BR" sz="2400" dirty="0"/>
              <a:t>, facilitando assim o </a:t>
            </a:r>
            <a:r>
              <a:rPr lang="pt-BR" sz="2400" b="1" dirty="0"/>
              <a:t>reconhecimento</a:t>
            </a:r>
            <a:r>
              <a:rPr lang="pt-BR" sz="2400" dirty="0"/>
              <a:t> destes organismos e a </a:t>
            </a:r>
            <a:r>
              <a:rPr lang="pt-BR" sz="2400" b="1" dirty="0"/>
              <a:t>aceitação</a:t>
            </a:r>
            <a:r>
              <a:rPr lang="pt-BR" sz="2400" dirty="0"/>
              <a:t> de suas certificações em nível nacional e internacional.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0501">
            <a:off x="7232569" y="4352516"/>
            <a:ext cx="720000" cy="71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48583" y="3185143"/>
            <a:ext cx="720000" cy="7187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4140671" y="1435978"/>
            <a:ext cx="7776944" cy="421653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ABNT NBR ISO 19011:2018</a:t>
            </a: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Norma ISO sobre </a:t>
            </a:r>
            <a:r>
              <a:rPr lang="pt-BR" sz="2400" b="1" dirty="0" smtClean="0"/>
              <a:t>diretrizes</a:t>
            </a:r>
            <a:r>
              <a:rPr lang="pt-BR" sz="2400" dirty="0" smtClean="0"/>
              <a:t> para auditoria </a:t>
            </a:r>
            <a:r>
              <a:rPr lang="pt-BR" sz="2400" dirty="0"/>
              <a:t>de sistemas de </a:t>
            </a:r>
            <a:r>
              <a:rPr lang="pt-BR" sz="2400" dirty="0" smtClean="0"/>
              <a:t>gestão.</a:t>
            </a:r>
            <a:endParaRPr lang="pt-BR" sz="800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Fornece </a:t>
            </a:r>
            <a:r>
              <a:rPr lang="pt-BR" sz="2400" b="1" dirty="0"/>
              <a:t>orientação</a:t>
            </a:r>
            <a:r>
              <a:rPr lang="pt-BR" sz="2400" dirty="0"/>
              <a:t> para </a:t>
            </a:r>
            <a:r>
              <a:rPr lang="pt-BR" sz="2400" dirty="0" smtClean="0"/>
              <a:t>organizações realizarem auditorias de </a:t>
            </a:r>
            <a:r>
              <a:rPr lang="pt-BR" sz="2400" dirty="0"/>
              <a:t>variados </a:t>
            </a:r>
            <a:r>
              <a:rPr lang="pt-BR" sz="2400" dirty="0" smtClean="0"/>
              <a:t>escopos.</a:t>
            </a:r>
            <a:endParaRPr lang="pt-BR" sz="8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Convém </a:t>
            </a:r>
            <a:r>
              <a:rPr lang="pt-BR" sz="2400" dirty="0"/>
              <a:t>que esta orientação seja </a:t>
            </a:r>
            <a:r>
              <a:rPr lang="pt-BR" sz="2400" b="1" dirty="0"/>
              <a:t>adaptada conforme apropriado </a:t>
            </a:r>
            <a:r>
              <a:rPr lang="pt-BR" sz="2400" dirty="0"/>
              <a:t>ao escopo</a:t>
            </a:r>
            <a:r>
              <a:rPr lang="pt-BR" sz="2400" dirty="0" smtClean="0"/>
              <a:t>, complexidade </a:t>
            </a:r>
            <a:r>
              <a:rPr lang="pt-BR" sz="2400" dirty="0"/>
              <a:t>e dimensão do programa de auditoria</a:t>
            </a:r>
            <a:r>
              <a:rPr lang="pt-BR" sz="2400" dirty="0" smtClean="0"/>
              <a:t>.</a:t>
            </a: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 smtClean="0"/>
              <a:t>Este </a:t>
            </a:r>
            <a:r>
              <a:rPr lang="pt-BR" sz="2400" dirty="0"/>
              <a:t>documento pode também ser útil para auditorias externas conduzidas para </a:t>
            </a:r>
            <a:r>
              <a:rPr lang="pt-BR" sz="2400" b="1" dirty="0"/>
              <a:t>outros fins </a:t>
            </a:r>
            <a:r>
              <a:rPr lang="pt-BR" sz="2400" dirty="0"/>
              <a:t>que </a:t>
            </a:r>
            <a:r>
              <a:rPr lang="pt-BR" sz="2400" dirty="0" smtClean="0"/>
              <a:t>não a </a:t>
            </a:r>
            <a:r>
              <a:rPr lang="pt-BR" sz="2400" dirty="0"/>
              <a:t>certificação </a:t>
            </a:r>
            <a:r>
              <a:rPr lang="pt-BR" sz="2400" dirty="0" smtClean="0"/>
              <a:t>de </a:t>
            </a:r>
            <a:r>
              <a:rPr lang="pt-BR" sz="2400" dirty="0"/>
              <a:t>sistemas de gestão.</a:t>
            </a:r>
            <a:endParaRPr lang="pt-BR" sz="24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 t="26231" r="23529"/>
          <a:stretch/>
        </p:blipFill>
        <p:spPr bwMode="auto">
          <a:xfrm>
            <a:off x="224418" y="1436553"/>
            <a:ext cx="2980149" cy="421596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5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92768" y="683965"/>
            <a:ext cx="11136735" cy="520142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>
                <a:solidFill>
                  <a:srgbClr val="FF0000"/>
                </a:solidFill>
              </a:rPr>
              <a:t>ABNT NBR ISO </a:t>
            </a:r>
            <a:r>
              <a:rPr lang="pt-BR" sz="3600" b="1" dirty="0" smtClean="0">
                <a:solidFill>
                  <a:srgbClr val="FF0000"/>
                </a:solidFill>
              </a:rPr>
              <a:t>19011:2018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3600" b="1" dirty="0">
              <a:solidFill>
                <a:srgbClr val="FF0000"/>
              </a:solidFill>
            </a:endParaRP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Auditorias </a:t>
            </a:r>
            <a:r>
              <a:rPr lang="pt-BR" sz="2800" dirty="0"/>
              <a:t>podem ser conduzidas em relação a uma gama de critérios, incluindo, mas não limitando-se </a:t>
            </a:r>
            <a:r>
              <a:rPr lang="pt-BR" sz="2800" dirty="0" smtClean="0"/>
              <a:t>a: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Requisitos definidos em uma ou mais </a:t>
            </a:r>
            <a:r>
              <a:rPr lang="pt-BR" sz="2800" b="1" dirty="0"/>
              <a:t>normas</a:t>
            </a:r>
            <a:r>
              <a:rPr lang="pt-BR" sz="2800" dirty="0"/>
              <a:t> de sistema de gestão;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/>
              <a:t>Políticas</a:t>
            </a:r>
            <a:r>
              <a:rPr lang="pt-BR" sz="2800" dirty="0"/>
              <a:t> e requisitos especificados por partes interessadas pertinentes;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Requisitos </a:t>
            </a:r>
            <a:r>
              <a:rPr lang="pt-BR" sz="2800" b="1" dirty="0"/>
              <a:t>estatutários</a:t>
            </a:r>
            <a:r>
              <a:rPr lang="pt-BR" sz="2800" dirty="0"/>
              <a:t> e </a:t>
            </a:r>
            <a:r>
              <a:rPr lang="pt-BR" sz="2800" b="1" dirty="0"/>
              <a:t>regulamentares</a:t>
            </a:r>
            <a:r>
              <a:rPr lang="pt-BR" sz="28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Um ou mais </a:t>
            </a:r>
            <a:r>
              <a:rPr lang="pt-BR" sz="2800" b="1" dirty="0"/>
              <a:t>processos</a:t>
            </a:r>
            <a:r>
              <a:rPr lang="pt-BR" sz="2800" dirty="0"/>
              <a:t> de sistema de gestão definidos pela organização ou outras partes;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/>
              <a:t>Plano(s</a:t>
            </a:r>
            <a:r>
              <a:rPr lang="pt-BR" sz="2800" dirty="0"/>
              <a:t>) relacionado(s) à provisão de saídas específicas de um sistema como, por ex.: plano de qualidade, de projeto, etc.).</a:t>
            </a:r>
          </a:p>
        </p:txBody>
      </p:sp>
    </p:spTree>
    <p:extLst>
      <p:ext uri="{BB962C8B-B14F-4D97-AF65-F5344CB8AC3E}">
        <p14:creationId xmlns:p14="http://schemas.microsoft.com/office/powerpoint/2010/main" val="249770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uiExpand="1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" y="0"/>
            <a:ext cx="2274643" cy="190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REFORÇO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52240" y="1888931"/>
            <a:ext cx="11665296" cy="433965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000" b="1" dirty="0" smtClean="0"/>
              <a:t> </a:t>
            </a:r>
            <a:r>
              <a:rPr lang="pt-BR" sz="3600" b="1" dirty="0" smtClean="0"/>
              <a:t>     </a:t>
            </a:r>
            <a:endParaRPr lang="pt-BR" sz="3600" b="1" dirty="0"/>
          </a:p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>
                <a:solidFill>
                  <a:srgbClr val="FF0000"/>
                </a:solidFill>
              </a:rPr>
              <a:t>Em </a:t>
            </a:r>
            <a:r>
              <a:rPr lang="pt-BR" sz="3600" b="1" dirty="0">
                <a:solidFill>
                  <a:srgbClr val="FF0000"/>
                </a:solidFill>
              </a:rPr>
              <a:t>sua opinião, </a:t>
            </a:r>
            <a:r>
              <a:rPr lang="pt-BR" sz="3600" b="1" dirty="0" smtClean="0">
                <a:solidFill>
                  <a:srgbClr val="FF0000"/>
                </a:solidFill>
              </a:rPr>
              <a:t>a </a:t>
            </a:r>
            <a:r>
              <a:rPr lang="pt-BR" sz="3600" b="1" dirty="0">
                <a:solidFill>
                  <a:srgbClr val="FF0000"/>
                </a:solidFill>
              </a:rPr>
              <a:t>avaliação </a:t>
            </a:r>
            <a:r>
              <a:rPr lang="pt-BR" sz="3600" b="1" dirty="0" smtClean="0">
                <a:solidFill>
                  <a:srgbClr val="FF0000"/>
                </a:solidFill>
              </a:rPr>
              <a:t>feita pela </a:t>
            </a:r>
            <a:r>
              <a:rPr lang="pt-BR" sz="3600" b="1" dirty="0">
                <a:solidFill>
                  <a:srgbClr val="FF0000"/>
                </a:solidFill>
              </a:rPr>
              <a:t>comissão da Garantia da Qualidade pode ser entendida como uma auditoria?</a:t>
            </a:r>
          </a:p>
          <a:p>
            <a:pPr marL="457200" indent="-457200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Requisitos definidos em uma ou mais normas de sistema de gestão;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Políticas e requisitos especificados por partes interessadas pertinentes;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Requisitos estatutários e regulamentares;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Um ou mais processos de sistema de gestão definidos pela organização ou outras partes;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Plano(s) de sistema de gestão relacionado(s) à provisão de saídas específicas de um sistema de gestão (por exemplo, plano de qualidade, plano de projeto).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93441" y="973738"/>
            <a:ext cx="9192045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Recordando...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397854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795" y="-36115"/>
            <a:ext cx="12169775" cy="6840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7" tIns="45617" rIns="91227" bIns="45617" anchor="ctr"/>
          <a:lstStyle/>
          <a:p>
            <a:pPr algn="ctr" defTabSz="9122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146"/>
          <a:stretch/>
        </p:blipFill>
        <p:spPr>
          <a:xfrm>
            <a:off x="1" y="-36112"/>
            <a:ext cx="12205570" cy="3691041"/>
          </a:xfrm>
          <a:prstGeom prst="rect">
            <a:avLst/>
          </a:prstGeom>
        </p:spPr>
      </p:pic>
      <p:sp>
        <p:nvSpPr>
          <p:cNvPr id="7" name="Subtítulo 5"/>
          <p:cNvSpPr txBox="1">
            <a:spLocks/>
          </p:cNvSpPr>
          <p:nvPr/>
        </p:nvSpPr>
        <p:spPr bwMode="auto">
          <a:xfrm>
            <a:off x="4193" y="4276615"/>
            <a:ext cx="3344390" cy="6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7" tIns="45617" rIns="91227" bIns="45617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288" fontAlgn="base">
              <a:lnSpc>
                <a:spcPct val="80000"/>
              </a:lnSpc>
              <a:spcBef>
                <a:spcPct val="0"/>
              </a:spcBef>
              <a:spcAft>
                <a:spcPts val="1793"/>
              </a:spcAft>
              <a:buClr>
                <a:srgbClr val="5DC3A8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PT" sz="24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USP</a:t>
            </a:r>
            <a:r>
              <a:rPr lang="pt-BR" altLang="pt-PT" sz="24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 Universidade</a:t>
            </a:r>
            <a:br>
              <a:rPr lang="pt-BR" altLang="pt-PT" sz="24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</a:br>
            <a:r>
              <a:rPr lang="pt-BR" altLang="pt-PT" sz="24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 de São Paulo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0" y="2700192"/>
            <a:ext cx="5985031" cy="95640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7" tIns="45617" rIns="91227" bIns="45617" anchor="ctr"/>
          <a:lstStyle/>
          <a:p>
            <a:pPr algn="ctr" defTabSz="9122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8" name="CaixaDeTexto 2"/>
          <p:cNvSpPr txBox="1">
            <a:spLocks noChangeArrowheads="1"/>
          </p:cNvSpPr>
          <p:nvPr/>
        </p:nvSpPr>
        <p:spPr bwMode="auto">
          <a:xfrm>
            <a:off x="177526" y="2880310"/>
            <a:ext cx="5514281" cy="667667"/>
          </a:xfrm>
          <a:prstGeom prst="rect">
            <a:avLst/>
          </a:prstGeom>
          <a:noFill/>
          <a:ln>
            <a:noFill/>
          </a:ln>
        </p:spPr>
        <p:txBody>
          <a:bodyPr lIns="91227" tIns="45617" rIns="91227" bIns="45617">
            <a:spAutoFit/>
          </a:bodyPr>
          <a:lstStyle/>
          <a:p>
            <a:pPr algn="ctr" defTabSz="912288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pt-PT" altLang="pt-PT" sz="4400" b="1" dirty="0">
                <a:solidFill>
                  <a:srgbClr val="034EA2"/>
                </a:solidFill>
                <a:latin typeface="Century Gothic" pitchFamily="34" charset="0"/>
                <a:ea typeface="MS PGothic" pitchFamily="34" charset="-128"/>
              </a:rPr>
              <a:t>RELACIONAMENTO</a:t>
            </a:r>
          </a:p>
        </p:txBody>
      </p:sp>
      <p:sp>
        <p:nvSpPr>
          <p:cNvPr id="19" name="Subtítulo 5"/>
          <p:cNvSpPr txBox="1">
            <a:spLocks/>
          </p:cNvSpPr>
          <p:nvPr/>
        </p:nvSpPr>
        <p:spPr bwMode="auto">
          <a:xfrm>
            <a:off x="2844527" y="4276627"/>
            <a:ext cx="3658224" cy="68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7" tIns="45617" rIns="91227" bIns="45617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288" fontAlgn="base">
              <a:lnSpc>
                <a:spcPct val="80000"/>
              </a:lnSpc>
              <a:spcBef>
                <a:spcPct val="0"/>
              </a:spcBef>
              <a:spcAft>
                <a:spcPts val="1793"/>
              </a:spcAft>
              <a:buClr>
                <a:srgbClr val="5DC3A8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PT" sz="24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POLI </a:t>
            </a:r>
            <a:r>
              <a:rPr lang="pt-BR" altLang="pt-PT" sz="24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Escola Politécnica</a:t>
            </a:r>
          </a:p>
        </p:txBody>
      </p:sp>
      <p:sp>
        <p:nvSpPr>
          <p:cNvPr id="20" name="Subtítulo 5"/>
          <p:cNvSpPr txBox="1">
            <a:spLocks/>
          </p:cNvSpPr>
          <p:nvPr/>
        </p:nvSpPr>
        <p:spPr bwMode="auto">
          <a:xfrm>
            <a:off x="4860751" y="4276626"/>
            <a:ext cx="4328687" cy="68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7" tIns="45617" rIns="91227" bIns="45617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288" fontAlgn="base">
              <a:lnSpc>
                <a:spcPct val="80000"/>
              </a:lnSpc>
              <a:spcBef>
                <a:spcPct val="0"/>
              </a:spcBef>
              <a:spcAft>
                <a:spcPts val="1793"/>
              </a:spcAft>
              <a:buClr>
                <a:srgbClr val="5DC3A8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PT" sz="24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PRO</a:t>
            </a:r>
            <a:r>
              <a:rPr lang="pt-BR" altLang="pt-PT" sz="2400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 Departamento de Engenharia de Produção</a:t>
            </a:r>
          </a:p>
        </p:txBody>
      </p:sp>
      <p:cxnSp>
        <p:nvCxnSpPr>
          <p:cNvPr id="10" name="Conexão reta 9"/>
          <p:cNvCxnSpPr/>
          <p:nvPr/>
        </p:nvCxnSpPr>
        <p:spPr>
          <a:xfrm>
            <a:off x="2911734" y="4110350"/>
            <a:ext cx="0" cy="101499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ta 20"/>
          <p:cNvCxnSpPr/>
          <p:nvPr/>
        </p:nvCxnSpPr>
        <p:spPr>
          <a:xfrm>
            <a:off x="4932759" y="4110659"/>
            <a:ext cx="0" cy="101499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ítulo 5"/>
          <p:cNvSpPr txBox="1">
            <a:spLocks/>
          </p:cNvSpPr>
          <p:nvPr/>
        </p:nvSpPr>
        <p:spPr bwMode="auto">
          <a:xfrm>
            <a:off x="8893199" y="4424054"/>
            <a:ext cx="3464591" cy="38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7" tIns="45617" rIns="91227" bIns="45617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288" fontAlgn="base">
              <a:lnSpc>
                <a:spcPct val="80000"/>
              </a:lnSpc>
              <a:spcBef>
                <a:spcPct val="0"/>
              </a:spcBef>
              <a:spcAft>
                <a:spcPts val="1793"/>
              </a:spcAft>
              <a:buClr>
                <a:srgbClr val="5DC3A8"/>
              </a:buClr>
              <a:buFont typeface="Wingdings" panose="05000000000000000000" pitchFamily="2" charset="2"/>
              <a:buChar char="§"/>
              <a:defRPr/>
            </a:pPr>
            <a:r>
              <a:rPr lang="pt-BR" altLang="pt-PT" sz="2400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Fundação Vanzolini</a:t>
            </a:r>
          </a:p>
        </p:txBody>
      </p:sp>
      <p:cxnSp>
        <p:nvCxnSpPr>
          <p:cNvPr id="15" name="Conexão reta 14"/>
          <p:cNvCxnSpPr/>
          <p:nvPr/>
        </p:nvCxnSpPr>
        <p:spPr>
          <a:xfrm>
            <a:off x="8965207" y="4110964"/>
            <a:ext cx="0" cy="101499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61" y="4932437"/>
            <a:ext cx="2953914" cy="156280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11" y="5270222"/>
            <a:ext cx="2512436" cy="95581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16" y="5167106"/>
            <a:ext cx="838200" cy="11620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1" r="13759" b="37940"/>
          <a:stretch/>
        </p:blipFill>
        <p:spPr>
          <a:xfrm>
            <a:off x="201252" y="5270222"/>
            <a:ext cx="1848266" cy="955818"/>
          </a:xfrm>
          <a:prstGeom prst="rect">
            <a:avLst/>
          </a:prstGeom>
        </p:spPr>
      </p:pic>
      <p:sp>
        <p:nvSpPr>
          <p:cNvPr id="22" name="Espaço Reservado para Número de Slide 3"/>
          <p:cNvSpPr txBox="1">
            <a:spLocks/>
          </p:cNvSpPr>
          <p:nvPr/>
        </p:nvSpPr>
        <p:spPr>
          <a:xfrm>
            <a:off x="11352119" y="6372597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25" name="Espaço Reservado para Número de Slide 3"/>
          <p:cNvSpPr txBox="1">
            <a:spLocks/>
          </p:cNvSpPr>
          <p:nvPr/>
        </p:nvSpPr>
        <p:spPr>
          <a:xfrm>
            <a:off x="11504519" y="6524997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27" name="Forma livre 26"/>
          <p:cNvSpPr/>
          <p:nvPr/>
        </p:nvSpPr>
        <p:spPr>
          <a:xfrm>
            <a:off x="972319" y="6429296"/>
            <a:ext cx="11232107" cy="259308"/>
          </a:xfrm>
          <a:custGeom>
            <a:avLst/>
            <a:gdLst>
              <a:gd name="connsiteX0" fmla="*/ 122830 w 11232107"/>
              <a:gd name="connsiteY0" fmla="*/ 0 h 259308"/>
              <a:gd name="connsiteX1" fmla="*/ 0 w 11232107"/>
              <a:gd name="connsiteY1" fmla="*/ 245660 h 259308"/>
              <a:gd name="connsiteX2" fmla="*/ 11204812 w 11232107"/>
              <a:gd name="connsiteY2" fmla="*/ 259308 h 259308"/>
              <a:gd name="connsiteX3" fmla="*/ 11232107 w 11232107"/>
              <a:gd name="connsiteY3" fmla="*/ 13648 h 259308"/>
              <a:gd name="connsiteX4" fmla="*/ 122830 w 11232107"/>
              <a:gd name="connsiteY4" fmla="*/ 0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2107" h="259308">
                <a:moveTo>
                  <a:pt x="122830" y="0"/>
                </a:moveTo>
                <a:lnTo>
                  <a:pt x="0" y="245660"/>
                </a:lnTo>
                <a:lnTo>
                  <a:pt x="11204812" y="259308"/>
                </a:lnTo>
                <a:lnTo>
                  <a:pt x="11232107" y="13648"/>
                </a:lnTo>
                <a:lnTo>
                  <a:pt x="12283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Logo_FVanzolini_Vertic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99" y="6277970"/>
            <a:ext cx="947938" cy="454667"/>
          </a:xfrm>
          <a:prstGeom prst="rect">
            <a:avLst/>
          </a:prstGeom>
        </p:spPr>
      </p:pic>
      <p:sp>
        <p:nvSpPr>
          <p:cNvPr id="29" name="Espaço Reservado para Número de Slide 3"/>
          <p:cNvSpPr txBox="1">
            <a:spLocks/>
          </p:cNvSpPr>
          <p:nvPr/>
        </p:nvSpPr>
        <p:spPr>
          <a:xfrm>
            <a:off x="11352119" y="6372597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1127708" y="6431888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A Fundação Vanzolini como Organismo de Certificação do MMD-TC 2019</a:t>
            </a:r>
          </a:p>
        </p:txBody>
      </p:sp>
    </p:spTree>
    <p:extLst>
      <p:ext uri="{BB962C8B-B14F-4D97-AF65-F5344CB8AC3E}">
        <p14:creationId xmlns:p14="http://schemas.microsoft.com/office/powerpoint/2010/main" val="2073421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4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/>
      <p:bldP spid="19" grpId="0"/>
      <p:bldP spid="20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476375" y="567503"/>
            <a:ext cx="9212133" cy="107721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A estrutura do MMD-TC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Dividido em domínios, indicadores, dimensões e critérios.</a:t>
            </a:r>
            <a:endParaRPr lang="pt-B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89" y="2124125"/>
            <a:ext cx="2800350" cy="39909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34EA2"/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46" y="1916489"/>
            <a:ext cx="6424225" cy="438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91" y="3853613"/>
            <a:ext cx="720000" cy="71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4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92768" y="585000"/>
            <a:ext cx="3503887" cy="181588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Domínio A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800" b="1" dirty="0" smtClean="0"/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Independência e marco legal.</a:t>
            </a:r>
            <a:endParaRPr lang="pt-BR" sz="800" b="1" dirty="0" smtClean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08" y="2988221"/>
            <a:ext cx="10195649" cy="26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6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557892" y="2616168"/>
            <a:ext cx="2919484" cy="181588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Domínio B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800" b="1" dirty="0"/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 Governança interna.</a:t>
            </a:r>
            <a:endParaRPr lang="pt-BR" sz="800" b="1" dirty="0" smtClean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225"/>
            <a:ext cx="6292910" cy="644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19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419287" y="2541198"/>
            <a:ext cx="2956192" cy="224676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Domínio C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800" b="1" dirty="0"/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Fiscalização e auditoria.</a:t>
            </a:r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Parte 1/2.</a:t>
            </a:r>
            <a:endParaRPr lang="pt-BR" sz="800" b="1" dirty="0" smtClean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" y="35893"/>
            <a:ext cx="7272808" cy="639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8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677175" y="2506696"/>
            <a:ext cx="2452136" cy="224676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Domínio C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800" b="1" dirty="0"/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Fiscalização e auditoria.</a:t>
            </a:r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Parte 2/2.</a:t>
            </a:r>
            <a:endParaRPr lang="pt-BR" sz="800" b="1" dirty="0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" y="25793"/>
            <a:ext cx="7560404" cy="634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81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471658" y="2291343"/>
            <a:ext cx="3445877" cy="224676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Domínio D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800" b="1" dirty="0" smtClean="0"/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Fiscalização da infraestrutura e meio ambiente.</a:t>
            </a:r>
            <a:endParaRPr lang="pt-BR" sz="800" b="1" dirty="0" smtClean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" y="225"/>
            <a:ext cx="8372185" cy="644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0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389143" y="2069549"/>
            <a:ext cx="3277580" cy="26776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Domínio E</a:t>
            </a:r>
          </a:p>
          <a:p>
            <a:pPr algn="ctr">
              <a:buClr>
                <a:srgbClr val="F4AD20"/>
              </a:buClr>
              <a:buSzPct val="200000"/>
            </a:pPr>
            <a:endParaRPr lang="pt-BR" sz="2800" b="1" dirty="0" smtClean="0"/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Fiscalização e auditoria de políticas públicas sociais.</a:t>
            </a:r>
            <a:endParaRPr lang="pt-BR" sz="800" b="1" dirty="0" smtClean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" y="22844"/>
            <a:ext cx="7570222" cy="627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8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REFERENCIAIS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772519" y="5323863"/>
            <a:ext cx="9358422" cy="954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Domínio F – Fiscalização e auditoria da gestão fiscal, controle interno, tecnologia da informação, transparência e ouvidoria</a:t>
            </a:r>
            <a:endParaRPr lang="pt-BR" sz="800" b="1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55" y="0"/>
            <a:ext cx="9598498" cy="53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6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440354" y="1620069"/>
            <a:ext cx="11289067" cy="2376263"/>
          </a:xfrm>
        </p:spPr>
        <p:txBody>
          <a:bodyPr>
            <a:no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• Terminologia</a:t>
            </a:r>
          </a:p>
          <a:p>
            <a:endParaRPr lang="pt-BR" sz="4400" dirty="0" smtClean="0">
              <a:solidFill>
                <a:schemeClr val="bg1"/>
              </a:solidFill>
            </a:endParaRPr>
          </a:p>
          <a:p>
            <a:r>
              <a:rPr lang="pt-BR" sz="2800" dirty="0" smtClean="0">
                <a:solidFill>
                  <a:schemeClr val="bg1"/>
                </a:solidFill>
              </a:rPr>
              <a:t>Professor José Ramalho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22302" y="4618241"/>
            <a:ext cx="6490010" cy="2222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4557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14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2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• Apresentação da FCAV e da parceria Fundação Vanzolini - Atricon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 • Introdução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• Referenciais 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 condução do programa de avaliação do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MMD-TC</a:t>
            </a:r>
          </a:p>
          <a:p>
            <a:pPr algn="l" defTabSz="914400"/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 • Terminologia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05 • Princípios gerais de auditoria aplicáveis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1400" dirty="0">
                <a:latin typeface="Calibri" panose="020F0502020204030204" pitchFamily="34" charset="0"/>
                <a:cs typeface="Calibri" panose="020F0502020204030204" pitchFamily="34" charset="0"/>
              </a:rPr>
              <a:t>avaliação 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MMD-TC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06 • A preparação para uma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07 • A execução de uma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08 • Avaliação e aperfeiçoamento do processo de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09 • Competência e avaliação dos auditores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• Exercícios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TERMINOLOGIA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56295" y="2544283"/>
            <a:ext cx="4968552" cy="304698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u="sng" dirty="0" smtClean="0"/>
              <a:t>Auditoria</a:t>
            </a:r>
            <a:r>
              <a:rPr lang="pt-BR" sz="2800" b="1" dirty="0" smtClean="0"/>
              <a:t> como ferramenta para a avaliação dos Tribunais</a:t>
            </a:r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/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Converse com seu colega ao lado e depois liste quais devem ser os princípios de uma </a:t>
            </a:r>
            <a:r>
              <a:rPr lang="pt-BR" sz="2800" b="1" dirty="0" smtClean="0"/>
              <a:t>auditoria.</a:t>
            </a:r>
            <a:endParaRPr lang="pt-BR" sz="28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097" y="2544283"/>
            <a:ext cx="395741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293441" y="973738"/>
            <a:ext cx="9192045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Vamos praticar um pouco?</a:t>
            </a:r>
            <a:endParaRPr lang="pt-BR" sz="3600" b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7" y="3708385"/>
            <a:ext cx="720000" cy="718784"/>
          </a:xfrm>
          <a:prstGeom prst="rect">
            <a:avLst/>
          </a:prstGeom>
        </p:spPr>
      </p:pic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" y="0"/>
            <a:ext cx="2033640" cy="169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6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"/>
          <p:cNvSpPr txBox="1">
            <a:spLocks noChangeArrowheads="1"/>
          </p:cNvSpPr>
          <p:nvPr/>
        </p:nvSpPr>
        <p:spPr bwMode="auto">
          <a:xfrm>
            <a:off x="397848" y="107901"/>
            <a:ext cx="6254049" cy="71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77" tIns="45597" rIns="91177" bIns="45597">
            <a:spAutoFit/>
          </a:bodyPr>
          <a:lstStyle/>
          <a:p>
            <a:pPr defTabSz="91181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MS PGothic" pitchFamily="34" charset="-128"/>
              </a:rPr>
              <a:t>ÁREAS </a:t>
            </a:r>
            <a:r>
              <a:rPr lang="pt-PT" altLang="pt-PT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MS PGothic" pitchFamily="34" charset="-128"/>
              </a:rPr>
              <a:t>de atuação</a:t>
            </a:r>
          </a:p>
        </p:txBody>
      </p:sp>
      <p:sp>
        <p:nvSpPr>
          <p:cNvPr id="24" name="Retângulo 23"/>
          <p:cNvSpPr/>
          <p:nvPr/>
        </p:nvSpPr>
        <p:spPr>
          <a:xfrm rot="16200000">
            <a:off x="1410756" y="-175618"/>
            <a:ext cx="98175" cy="190527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7" tIns="45597" rIns="91177" bIns="45597" anchor="ctr"/>
          <a:lstStyle/>
          <a:p>
            <a:pPr algn="ctr" defTabSz="9118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cxnSp>
        <p:nvCxnSpPr>
          <p:cNvPr id="25" name="Conexão reta 24"/>
          <p:cNvCxnSpPr/>
          <p:nvPr/>
        </p:nvCxnSpPr>
        <p:spPr>
          <a:xfrm>
            <a:off x="513546" y="894188"/>
            <a:ext cx="613834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r="3525"/>
          <a:stretch/>
        </p:blipFill>
        <p:spPr bwMode="auto">
          <a:xfrm>
            <a:off x="6651898" y="0"/>
            <a:ext cx="5553672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ângulo 25"/>
          <p:cNvSpPr/>
          <p:nvPr/>
        </p:nvSpPr>
        <p:spPr bwMode="auto">
          <a:xfrm>
            <a:off x="513546" y="1116013"/>
            <a:ext cx="11403989" cy="5544616"/>
          </a:xfrm>
          <a:prstGeom prst="rect">
            <a:avLst/>
          </a:prstGeom>
          <a:noFill/>
          <a:ln w="190500" cmpd="sng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77" tIns="45597" rIns="91177" bIns="45597" anchor="ctr"/>
          <a:lstStyle/>
          <a:p>
            <a:pPr algn="ctr" defTabSz="9118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1600">
              <a:solidFill>
                <a:prstClr val="white"/>
              </a:solidFill>
            </a:endParaRPr>
          </a:p>
        </p:txBody>
      </p:sp>
      <p:cxnSp>
        <p:nvCxnSpPr>
          <p:cNvPr id="27" name="Conexão reta 26"/>
          <p:cNvCxnSpPr/>
          <p:nvPr/>
        </p:nvCxnSpPr>
        <p:spPr>
          <a:xfrm>
            <a:off x="6644141" y="894188"/>
            <a:ext cx="3977250" cy="1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7" y="1330176"/>
            <a:ext cx="5865712" cy="51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lipse 9"/>
          <p:cNvSpPr/>
          <p:nvPr/>
        </p:nvSpPr>
        <p:spPr>
          <a:xfrm>
            <a:off x="1260352" y="2628181"/>
            <a:ext cx="11521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3006656" y="2628181"/>
            <a:ext cx="11521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3041079" y="3635362"/>
            <a:ext cx="11521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3041079" y="5580509"/>
            <a:ext cx="11521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4788743" y="3600289"/>
            <a:ext cx="11521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133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6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TERMINOLOGIA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08223" y="1332037"/>
            <a:ext cx="5616624" cy="446276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Auditoria</a:t>
            </a:r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/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“Processo sistemático, independente e documentado para obter evidência e avaliá-la objetivamente para determinar a extensão na qual os critérios de auditoria são atendidos</a:t>
            </a:r>
            <a:r>
              <a:rPr lang="pt-BR" sz="2800" dirty="0" smtClean="0"/>
              <a:t>.”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ctr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/>
              <a:t>Fonte: NBR ISO 9000:2015 (modificada).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335688" y="1332037"/>
            <a:ext cx="5616624" cy="440120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Auditoria</a:t>
            </a:r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/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“Processo sistemático de obter e avaliar objetivamente evidências para determinar se as informações ou as condições reais de um objeto estão de acordo com critérios aplicáveis.”</a:t>
            </a:r>
            <a:endParaRPr lang="pt-BR" sz="2800" dirty="0" smtClean="0"/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algn="just">
              <a:buClr>
                <a:srgbClr val="F4AD20"/>
              </a:buClr>
              <a:buSzPct val="200000"/>
            </a:pPr>
            <a:endParaRPr lang="pt-BR" sz="800" b="1" dirty="0" smtClean="0"/>
          </a:p>
          <a:p>
            <a:pPr marL="457200" indent="-457200" algn="ctr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Fonte</a:t>
            </a:r>
            <a:r>
              <a:rPr lang="pt-BR" sz="2800" b="1" dirty="0"/>
              <a:t>: </a:t>
            </a:r>
            <a:r>
              <a:rPr lang="pt-BR" sz="2800" b="1" dirty="0" smtClean="0"/>
              <a:t>ISSAI 100.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079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TERMINOLOGIA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52239" y="976712"/>
            <a:ext cx="5112567" cy="280076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u="sng" dirty="0" smtClean="0"/>
              <a:t>Objetivo</a:t>
            </a:r>
            <a:r>
              <a:rPr lang="pt-BR" sz="2800" b="1" dirty="0" smtClean="0"/>
              <a:t> e </a:t>
            </a:r>
            <a:r>
              <a:rPr lang="pt-BR" sz="2800" b="1" u="sng" dirty="0" smtClean="0"/>
              <a:t>escopo</a:t>
            </a:r>
            <a:r>
              <a:rPr lang="pt-BR" sz="2800" b="1" dirty="0" smtClean="0"/>
              <a:t> da auditoria</a:t>
            </a:r>
            <a:endParaRPr lang="pt-BR" sz="28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O(s</a:t>
            </a:r>
            <a:r>
              <a:rPr lang="pt-BR" sz="2800" dirty="0"/>
              <a:t>) objetivo(s) e o escopo da auditoria são inter-relacionados e devem ser considerados em conjunto. (ISSAI 3100)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8239" y="5086683"/>
            <a:ext cx="5111986" cy="9541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4AD20"/>
              </a:buClr>
              <a:buSzPct val="200000"/>
            </a:pPr>
            <a:r>
              <a:rPr lang="pt-BR" sz="2800" b="1" dirty="0"/>
              <a:t>Escopo </a:t>
            </a:r>
            <a:r>
              <a:rPr lang="pt-BR" sz="2800" b="1" dirty="0" smtClean="0"/>
              <a:t>:  </a:t>
            </a:r>
            <a:r>
              <a:rPr lang="pt-BR" sz="2800" dirty="0" smtClean="0"/>
              <a:t>Abrangência </a:t>
            </a:r>
            <a:r>
              <a:rPr lang="pt-BR" sz="2800" dirty="0"/>
              <a:t>e limites de uma auditoria</a:t>
            </a:r>
            <a:r>
              <a:rPr lang="pt-BR" sz="2800" dirty="0" smtClean="0"/>
              <a:t>. (ISO 9000)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372839" y="1032967"/>
            <a:ext cx="5544696" cy="310854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just">
              <a:buClr>
                <a:srgbClr val="F4AD20"/>
              </a:buClr>
              <a:buSzPct val="200000"/>
            </a:pPr>
            <a:r>
              <a:rPr lang="pt-BR" sz="2800" b="1" dirty="0" smtClean="0"/>
              <a:t>Objetivo</a:t>
            </a:r>
            <a:r>
              <a:rPr lang="pt-BR" sz="2800" dirty="0" smtClean="0"/>
              <a:t>: Determinar </a:t>
            </a:r>
            <a:r>
              <a:rPr lang="pt-BR" sz="2800" dirty="0"/>
              <a:t>se intervenções, programas e instituições </a:t>
            </a:r>
            <a:r>
              <a:rPr lang="pt-BR" sz="2800" dirty="0" smtClean="0"/>
              <a:t>estão operando </a:t>
            </a:r>
            <a:r>
              <a:rPr lang="pt-BR" sz="2800" dirty="0"/>
              <a:t>em conformidade com os princípios de economicidade, eficiência e efetividade</a:t>
            </a:r>
            <a:r>
              <a:rPr lang="pt-BR" sz="2800" dirty="0" smtClean="0"/>
              <a:t>, bem </a:t>
            </a:r>
            <a:r>
              <a:rPr lang="pt-BR" sz="2800" dirty="0"/>
              <a:t>como se há espaço para aperfeiçoamento</a:t>
            </a:r>
            <a:r>
              <a:rPr lang="pt-BR" sz="2800" dirty="0" smtClean="0"/>
              <a:t>. (ISSAI 300)</a:t>
            </a:r>
            <a:endParaRPr lang="pt-BR" sz="28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39" y="2310639"/>
            <a:ext cx="720000" cy="71878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8522" y="4068949"/>
            <a:ext cx="720000" cy="71878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88" y="4231482"/>
            <a:ext cx="2000320" cy="180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3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6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TERMINOLOGIA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Resultado de imagem para terminolo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95" y="1929577"/>
            <a:ext cx="37814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52239" y="1258868"/>
            <a:ext cx="7488833" cy="440120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Conformidade</a:t>
            </a:r>
            <a:r>
              <a:rPr lang="pt-BR" sz="2800" dirty="0"/>
              <a:t>: Atendimento de um </a:t>
            </a:r>
            <a:r>
              <a:rPr lang="pt-BR" sz="2800" dirty="0" smtClean="0"/>
              <a:t>requisito.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/>
              <a:t>Competência</a:t>
            </a:r>
            <a:r>
              <a:rPr lang="pt-BR" sz="2800" dirty="0"/>
              <a:t>: Capacidade de aplicar conhecimento e habilidades para alcançar resultados </a:t>
            </a:r>
            <a:r>
              <a:rPr lang="pt-BR" sz="2800" dirty="0" smtClean="0"/>
              <a:t>pretendidos.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/>
              <a:t>Requisito</a:t>
            </a:r>
            <a:r>
              <a:rPr lang="pt-BR" sz="2800" dirty="0"/>
              <a:t>: Necessidade ou expectativa que é declarada, geralmente implícita ou </a:t>
            </a:r>
            <a:r>
              <a:rPr lang="pt-BR" sz="2800" dirty="0" smtClean="0"/>
              <a:t>obrigatória.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Risco:</a:t>
            </a:r>
            <a:r>
              <a:rPr lang="pt-BR" sz="2800" dirty="0" smtClean="0"/>
              <a:t> Efeito </a:t>
            </a:r>
            <a:r>
              <a:rPr lang="pt-BR" sz="2800" dirty="0"/>
              <a:t>de </a:t>
            </a:r>
            <a:r>
              <a:rPr lang="pt-BR" sz="2800" dirty="0" smtClean="0"/>
              <a:t>incerteza (nos objetivos).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171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TERMINOLOGIA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8222" y="883140"/>
            <a:ext cx="7488833" cy="477053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Sistema: </a:t>
            </a:r>
            <a:r>
              <a:rPr lang="pt-BR" sz="2800" dirty="0" smtClean="0"/>
              <a:t>Conjunto </a:t>
            </a:r>
            <a:r>
              <a:rPr lang="pt-BR" sz="2800" dirty="0"/>
              <a:t>de elementos inter-relacionados ou </a:t>
            </a:r>
            <a:r>
              <a:rPr lang="pt-BR" sz="2800" dirty="0" smtClean="0"/>
              <a:t>interativos.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Sistema </a:t>
            </a:r>
            <a:r>
              <a:rPr lang="pt-BR" sz="2800" b="1" dirty="0"/>
              <a:t>de </a:t>
            </a:r>
            <a:r>
              <a:rPr lang="pt-BR" sz="2800" b="1" dirty="0" smtClean="0"/>
              <a:t>gestão: </a:t>
            </a:r>
            <a:r>
              <a:rPr lang="pt-BR" sz="2800" dirty="0" smtClean="0"/>
              <a:t>Conjunto </a:t>
            </a:r>
            <a:r>
              <a:rPr lang="pt-BR" sz="2800" dirty="0"/>
              <a:t>de elementos inter-relacionados ou interativos de uma </a:t>
            </a:r>
            <a:r>
              <a:rPr lang="pt-BR" sz="2800" dirty="0" smtClean="0"/>
              <a:t>organização para estabelecer políticas, </a:t>
            </a:r>
            <a:r>
              <a:rPr lang="pt-BR" sz="2800" dirty="0"/>
              <a:t>objetivos </a:t>
            </a:r>
            <a:r>
              <a:rPr lang="pt-BR" sz="2800" dirty="0" smtClean="0"/>
              <a:t>e </a:t>
            </a:r>
            <a:r>
              <a:rPr lang="pt-BR" sz="2800" dirty="0"/>
              <a:t>processos </a:t>
            </a:r>
            <a:r>
              <a:rPr lang="pt-BR" sz="2800" dirty="0" smtClean="0"/>
              <a:t>para </a:t>
            </a:r>
            <a:r>
              <a:rPr lang="pt-BR" sz="2800" dirty="0"/>
              <a:t>alcançar esses </a:t>
            </a:r>
            <a:r>
              <a:rPr lang="pt-BR" sz="2800" dirty="0" smtClean="0"/>
              <a:t>objetivos.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b="1" dirty="0" smtClean="0"/>
              <a:t>Eficácia</a:t>
            </a:r>
            <a:r>
              <a:rPr lang="pt-BR" sz="2800" dirty="0"/>
              <a:t>: Extensão na qual as atividades planejadas são realizadas e os resultados planejados são alcançados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sp>
        <p:nvSpPr>
          <p:cNvPr id="2" name="Retângulo 1"/>
          <p:cNvSpPr/>
          <p:nvPr/>
        </p:nvSpPr>
        <p:spPr>
          <a:xfrm>
            <a:off x="7669063" y="2806744"/>
            <a:ext cx="4428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Terminologia 2</a:t>
            </a:r>
            <a:endParaRPr lang="pt-B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992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TERMINOLOGIA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99843" y="647373"/>
            <a:ext cx="5832077" cy="55092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Economicidade</a:t>
            </a:r>
            <a:endParaRPr lang="pt-BR" sz="28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A </a:t>
            </a:r>
            <a:r>
              <a:rPr lang="pt-BR" sz="2800" dirty="0" smtClean="0"/>
              <a:t>economicidade </a:t>
            </a:r>
            <a:r>
              <a:rPr lang="pt-BR" sz="2800" dirty="0"/>
              <a:t>foca em como a entidade </a:t>
            </a:r>
            <a:r>
              <a:rPr lang="pt-BR" sz="2800" dirty="0" smtClean="0"/>
              <a:t>avaliada consegue </a:t>
            </a:r>
            <a:r>
              <a:rPr lang="pt-BR" sz="2800" dirty="0"/>
              <a:t>minimizar os custos dos recursos (insumos), levando em consideração a qualidade adequada </a:t>
            </a:r>
            <a:r>
              <a:rPr lang="pt-BR" sz="2800" dirty="0" smtClean="0"/>
              <a:t>destes. </a:t>
            </a: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A questão principal é: “Os recursos utilizados estão sendo disponibilizados tempestivamente, em quantidade e qualidade adequadas, e com o melhor preço</a:t>
            </a:r>
            <a:r>
              <a:rPr lang="pt-BR" sz="2800" dirty="0" smtClean="0"/>
              <a:t>?</a:t>
            </a:r>
            <a:endParaRPr lang="pt-BR" sz="2800" dirty="0"/>
          </a:p>
        </p:txBody>
      </p:sp>
      <p:pic>
        <p:nvPicPr>
          <p:cNvPr id="18434" name="Picture 2" descr="Resultado de imagem para econo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99" y="2052117"/>
            <a:ext cx="4761674" cy="267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7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TERMINOLOGIA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6295" y="755973"/>
            <a:ext cx="10369152" cy="526297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Eficiência</a:t>
            </a:r>
            <a:endParaRPr lang="pt-BR" sz="28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Foca em investigar se os recursos </a:t>
            </a:r>
            <a:r>
              <a:rPr lang="pt-BR" sz="2800" dirty="0" smtClean="0"/>
              <a:t>são utilizados </a:t>
            </a:r>
            <a:r>
              <a:rPr lang="pt-BR" sz="2800" dirty="0"/>
              <a:t>de forma ótima ou satisfatória, ou se resultados iguais ou semelhantes em termos de quantidade, qualidade e prazo de entrega poderiam ser alcançados com menos recursos. A eficiência avalia a relação entre insumos e produtos</a:t>
            </a:r>
            <a:r>
              <a:rPr lang="pt-BR" sz="2800" dirty="0" smtClean="0"/>
              <a:t>.</a:t>
            </a:r>
          </a:p>
          <a:p>
            <a:pPr algn="ctr">
              <a:buClr>
                <a:srgbClr val="F4AD20"/>
              </a:buClr>
              <a:buSzPct val="200000"/>
            </a:pPr>
            <a:r>
              <a:rPr lang="pt-BR" sz="2800" b="1" dirty="0" smtClean="0"/>
              <a:t>Efetividade</a:t>
            </a:r>
            <a:endParaRPr lang="pt-BR" sz="2800" b="1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 smtClean="0"/>
              <a:t>Extensão </a:t>
            </a:r>
            <a:r>
              <a:rPr lang="pt-BR" sz="2800" dirty="0"/>
              <a:t>na qual os objetivos das políticas públicas têm sido alcançados. Refere-se à relação entre metas ou objetivos de um lado, e os resultados de outro. A efetividade consiste: primeiro, em que medida os objetivos são </a:t>
            </a:r>
            <a:r>
              <a:rPr lang="pt-BR" sz="2800" dirty="0" smtClean="0"/>
              <a:t>cumpridos.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09867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p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TERMINOLOGIA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6295" y="755973"/>
            <a:ext cx="10369152" cy="52322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/>
              <a:t>Inter-relação da  Economicidade, Eficiência e </a:t>
            </a:r>
            <a:r>
              <a:rPr lang="pt-BR" sz="2800" b="1" dirty="0" smtClean="0"/>
              <a:t>Efetividade</a:t>
            </a:r>
            <a:endParaRPr lang="pt-BR" sz="28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14" y="1620069"/>
            <a:ext cx="10751461" cy="413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8429264" y="5868541"/>
            <a:ext cx="32722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FONTE: ISSAI 3100</a:t>
            </a:r>
            <a:endParaRPr lang="pt-BR" sz="2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2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096000" y="2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TERMINOLOGIA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050970" y="1653427"/>
            <a:ext cx="3348372" cy="126188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b="1" dirty="0" smtClean="0"/>
              <a:t>Domínio</a:t>
            </a:r>
            <a:r>
              <a:rPr lang="pt-BR" sz="1600" dirty="0"/>
              <a:t>: </a:t>
            </a:r>
            <a:r>
              <a:rPr lang="pt-BR" sz="1600" dirty="0" smtClean="0"/>
              <a:t>Agrupamento </a:t>
            </a:r>
            <a:r>
              <a:rPr lang="pt-BR" sz="1600" dirty="0"/>
              <a:t>de indicadores com temas correlatos no MMD-TC. </a:t>
            </a:r>
            <a:endParaRPr lang="pt-BR" sz="1600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400" dirty="0" smtClean="0"/>
              <a:t>Não há agregação de pontuação nesse nível.</a:t>
            </a:r>
            <a:endParaRPr lang="pt-BR" sz="1400" dirty="0"/>
          </a:p>
        </p:txBody>
      </p:sp>
      <p:grpSp>
        <p:nvGrpSpPr>
          <p:cNvPr id="8" name="Grupo 7"/>
          <p:cNvGrpSpPr/>
          <p:nvPr/>
        </p:nvGrpSpPr>
        <p:grpSpPr>
          <a:xfrm>
            <a:off x="91529" y="1833851"/>
            <a:ext cx="4985246" cy="3325956"/>
            <a:chOff x="0" y="0"/>
            <a:chExt cx="5267325" cy="3400425"/>
          </a:xfrm>
        </p:grpSpPr>
        <p:sp>
          <p:nvSpPr>
            <p:cNvPr id="11" name="Retângulo 10"/>
            <p:cNvSpPr/>
            <p:nvPr/>
          </p:nvSpPr>
          <p:spPr>
            <a:xfrm>
              <a:off x="0" y="0"/>
              <a:ext cx="5267325" cy="340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/>
            <a:lstStyle/>
            <a:p>
              <a:pPr algn="l">
                <a:spcAft>
                  <a:spcPts val="0"/>
                </a:spcAft>
              </a:pPr>
              <a:r>
                <a:rPr lang="pt-BR" sz="1200" dirty="0">
                  <a:effectLst/>
                  <a:latin typeface="Arial"/>
                  <a:ea typeface="Arial"/>
                </a:rPr>
                <a:t> </a:t>
              </a:r>
            </a:p>
          </p:txBody>
        </p:sp>
        <p:sp>
          <p:nvSpPr>
            <p:cNvPr id="12" name="Trapezoide 11"/>
            <p:cNvSpPr/>
            <p:nvPr/>
          </p:nvSpPr>
          <p:spPr>
            <a:xfrm>
              <a:off x="1431730" y="0"/>
              <a:ext cx="718319" cy="680085"/>
            </a:xfrm>
            <a:prstGeom prst="trapezoid">
              <a:avLst>
                <a:gd name="adj" fmla="val 52667"/>
              </a:avLst>
            </a:prstGeom>
            <a:solidFill>
              <a:srgbClr val="8CB3E3"/>
            </a:solidFill>
            <a:ln w="25400" cap="flat" cmpd="sng">
              <a:solidFill>
                <a:srgbClr val="C5D8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/>
            <a:lstStyle/>
            <a:p>
              <a:pPr algn="l">
                <a:spcAft>
                  <a:spcPts val="0"/>
                </a:spcAft>
              </a:pPr>
              <a:r>
                <a:rPr lang="pt-BR" sz="1200" dirty="0">
                  <a:effectLst/>
                  <a:latin typeface="Arial"/>
                  <a:ea typeface="Arial"/>
                </a:rPr>
                <a:t> </a:t>
              </a:r>
            </a:p>
          </p:txBody>
        </p:sp>
        <p:sp>
          <p:nvSpPr>
            <p:cNvPr id="13" name="Caixa de texto 5"/>
            <p:cNvSpPr txBox="1"/>
            <p:nvPr/>
          </p:nvSpPr>
          <p:spPr>
            <a:xfrm>
              <a:off x="1431730" y="152030"/>
              <a:ext cx="626549" cy="680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/>
            <a:lstStyle/>
            <a:p>
              <a:pPr algn="ctr">
                <a:lnSpc>
                  <a:spcPct val="89000"/>
                </a:lnSpc>
                <a:spcAft>
                  <a:spcPts val="0"/>
                </a:spcAft>
              </a:pPr>
              <a:r>
                <a:rPr lang="pt-BR" sz="1600" dirty="0">
                  <a:effectLst/>
                  <a:latin typeface="Arial"/>
                  <a:ea typeface="Arial"/>
                </a:rPr>
                <a:t> </a:t>
              </a:r>
              <a:r>
                <a:rPr lang="pt-BR" sz="1200" dirty="0" smtClean="0">
                  <a:effectLst/>
                  <a:latin typeface="Arial"/>
                  <a:ea typeface="Arial"/>
                </a:rPr>
                <a:t>MMD</a:t>
              </a:r>
              <a:endParaRPr lang="pt-BR" sz="1050" dirty="0">
                <a:effectLst/>
                <a:latin typeface="Arial"/>
                <a:ea typeface="Arial"/>
              </a:endParaRPr>
            </a:p>
          </p:txBody>
        </p:sp>
        <p:sp>
          <p:nvSpPr>
            <p:cNvPr id="14" name="Trapezoide 13"/>
            <p:cNvSpPr/>
            <p:nvPr/>
          </p:nvSpPr>
          <p:spPr>
            <a:xfrm>
              <a:off x="1074534" y="680085"/>
              <a:ext cx="1432712" cy="680085"/>
            </a:xfrm>
            <a:prstGeom prst="trapezoid">
              <a:avLst>
                <a:gd name="adj" fmla="val 52667"/>
              </a:avLst>
            </a:prstGeom>
            <a:solidFill>
              <a:srgbClr val="8CB3E3"/>
            </a:solidFill>
            <a:ln w="25400" cap="flat" cmpd="sng">
              <a:solidFill>
                <a:srgbClr val="C5D8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/>
            <a:lstStyle/>
            <a:p>
              <a:pPr algn="l">
                <a:spcAft>
                  <a:spcPts val="0"/>
                </a:spcAft>
              </a:pPr>
              <a:r>
                <a:rPr lang="pt-BR" sz="1200" dirty="0">
                  <a:effectLst/>
                  <a:latin typeface="Arial"/>
                  <a:ea typeface="Arial"/>
                </a:rPr>
                <a:t> </a:t>
              </a:r>
            </a:p>
          </p:txBody>
        </p:sp>
        <p:sp>
          <p:nvSpPr>
            <p:cNvPr id="15" name="Caixa de texto 9"/>
            <p:cNvSpPr txBox="1"/>
            <p:nvPr/>
          </p:nvSpPr>
          <p:spPr>
            <a:xfrm>
              <a:off x="1325258" y="680085"/>
              <a:ext cx="931263" cy="680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/>
            <a:lstStyle/>
            <a:p>
              <a:pPr algn="ctr">
                <a:lnSpc>
                  <a:spcPct val="89000"/>
                </a:lnSpc>
                <a:spcAft>
                  <a:spcPts val="0"/>
                </a:spcAft>
              </a:pPr>
              <a:r>
                <a:rPr lang="pt-BR" sz="1400" dirty="0">
                  <a:solidFill>
                    <a:srgbClr val="000000"/>
                  </a:solidFill>
                  <a:effectLst/>
                  <a:latin typeface="Arial"/>
                  <a:ea typeface="Arial"/>
                </a:rPr>
                <a:t>Domínio</a:t>
              </a:r>
              <a:endParaRPr lang="pt-BR" sz="1050" dirty="0">
                <a:effectLst/>
                <a:latin typeface="Arial"/>
                <a:ea typeface="Arial"/>
              </a:endParaRPr>
            </a:p>
          </p:txBody>
        </p:sp>
        <p:sp>
          <p:nvSpPr>
            <p:cNvPr id="16" name="Trapezoide 15"/>
            <p:cNvSpPr/>
            <p:nvPr/>
          </p:nvSpPr>
          <p:spPr>
            <a:xfrm>
              <a:off x="716356" y="1360170"/>
              <a:ext cx="2149068" cy="680085"/>
            </a:xfrm>
            <a:prstGeom prst="trapezoid">
              <a:avLst>
                <a:gd name="adj" fmla="val 52667"/>
              </a:avLst>
            </a:prstGeom>
            <a:solidFill>
              <a:srgbClr val="8CB3E3"/>
            </a:solidFill>
            <a:ln w="25400" cap="flat" cmpd="sng">
              <a:solidFill>
                <a:srgbClr val="C5D8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/>
            <a:lstStyle/>
            <a:p>
              <a:pPr algn="l">
                <a:spcAft>
                  <a:spcPts val="0"/>
                </a:spcAft>
              </a:pPr>
              <a:r>
                <a:rPr lang="pt-BR" sz="1200" dirty="0">
                  <a:effectLst/>
                  <a:latin typeface="Arial"/>
                  <a:ea typeface="Arial"/>
                </a:rPr>
                <a:t> </a:t>
              </a:r>
            </a:p>
          </p:txBody>
        </p:sp>
        <p:sp>
          <p:nvSpPr>
            <p:cNvPr id="17" name="Caixa de texto 13"/>
            <p:cNvSpPr txBox="1"/>
            <p:nvPr/>
          </p:nvSpPr>
          <p:spPr>
            <a:xfrm>
              <a:off x="1092443" y="1360170"/>
              <a:ext cx="1396894" cy="680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/>
            <a:lstStyle/>
            <a:p>
              <a:pPr algn="ctr">
                <a:lnSpc>
                  <a:spcPct val="89000"/>
                </a:lnSpc>
                <a:spcAft>
                  <a:spcPts val="0"/>
                </a:spcAft>
              </a:pPr>
              <a:r>
                <a:rPr lang="pt-BR" sz="1600" dirty="0">
                  <a:solidFill>
                    <a:srgbClr val="000000"/>
                  </a:solidFill>
                  <a:effectLst/>
                  <a:latin typeface="Arial"/>
                  <a:ea typeface="Arial"/>
                </a:rPr>
                <a:t>Indicador</a:t>
              </a:r>
              <a:endParaRPr lang="pt-BR" sz="1100" dirty="0">
                <a:effectLst/>
                <a:latin typeface="Arial"/>
                <a:ea typeface="Arial"/>
              </a:endParaRPr>
            </a:p>
          </p:txBody>
        </p:sp>
        <p:sp>
          <p:nvSpPr>
            <p:cNvPr id="22" name="Trapezoide 21"/>
            <p:cNvSpPr/>
            <p:nvPr/>
          </p:nvSpPr>
          <p:spPr>
            <a:xfrm>
              <a:off x="358178" y="2040254"/>
              <a:ext cx="2865424" cy="680085"/>
            </a:xfrm>
            <a:prstGeom prst="trapezoid">
              <a:avLst>
                <a:gd name="adj" fmla="val 52667"/>
              </a:avLst>
            </a:prstGeom>
            <a:solidFill>
              <a:srgbClr val="8CB3E3"/>
            </a:solidFill>
            <a:ln w="25400" cap="flat" cmpd="sng">
              <a:solidFill>
                <a:srgbClr val="C5D8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/>
            <a:lstStyle/>
            <a:p>
              <a:pPr algn="l">
                <a:spcAft>
                  <a:spcPts val="0"/>
                </a:spcAft>
              </a:pPr>
              <a:r>
                <a:rPr lang="pt-BR" sz="1200" dirty="0">
                  <a:effectLst/>
                  <a:latin typeface="Arial"/>
                  <a:ea typeface="Arial"/>
                </a:rPr>
                <a:t> </a:t>
              </a:r>
            </a:p>
          </p:txBody>
        </p:sp>
        <p:sp>
          <p:nvSpPr>
            <p:cNvPr id="23" name="Caixa de texto 17"/>
            <p:cNvSpPr txBox="1"/>
            <p:nvPr/>
          </p:nvSpPr>
          <p:spPr>
            <a:xfrm>
              <a:off x="859627" y="2040254"/>
              <a:ext cx="1862526" cy="680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/>
            <a:lstStyle/>
            <a:p>
              <a:pPr algn="ctr">
                <a:lnSpc>
                  <a:spcPct val="89000"/>
                </a:lnSpc>
                <a:spcAft>
                  <a:spcPts val="0"/>
                </a:spcAft>
              </a:pPr>
              <a:r>
                <a:rPr lang="pt-BR" sz="1600" dirty="0">
                  <a:solidFill>
                    <a:srgbClr val="000000"/>
                  </a:solidFill>
                  <a:effectLst/>
                  <a:latin typeface="Arial"/>
                  <a:ea typeface="Arial"/>
                </a:rPr>
                <a:t>Dimensão</a:t>
              </a:r>
              <a:endParaRPr lang="pt-BR" sz="1100" dirty="0">
                <a:effectLst/>
                <a:latin typeface="Arial"/>
                <a:ea typeface="Arial"/>
              </a:endParaRPr>
            </a:p>
          </p:txBody>
        </p:sp>
        <p:sp>
          <p:nvSpPr>
            <p:cNvPr id="24" name="Trapezoide 23"/>
            <p:cNvSpPr/>
            <p:nvPr/>
          </p:nvSpPr>
          <p:spPr>
            <a:xfrm>
              <a:off x="0" y="2720340"/>
              <a:ext cx="3581780" cy="680085"/>
            </a:xfrm>
            <a:prstGeom prst="trapezoid">
              <a:avLst>
                <a:gd name="adj" fmla="val 52667"/>
              </a:avLst>
            </a:prstGeom>
            <a:solidFill>
              <a:srgbClr val="8CB3E3"/>
            </a:solidFill>
            <a:ln w="25400" cap="flat" cmpd="sng">
              <a:solidFill>
                <a:srgbClr val="C5D8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/>
            <a:lstStyle/>
            <a:p>
              <a:pPr algn="l">
                <a:spcAft>
                  <a:spcPts val="0"/>
                </a:spcAft>
              </a:pPr>
              <a:r>
                <a:rPr lang="pt-BR" sz="1200" dirty="0">
                  <a:effectLst/>
                  <a:latin typeface="Arial"/>
                  <a:ea typeface="Arial"/>
                </a:rPr>
                <a:t> </a:t>
              </a:r>
            </a:p>
          </p:txBody>
        </p:sp>
        <p:sp>
          <p:nvSpPr>
            <p:cNvPr id="25" name="Caixa de texto 21"/>
            <p:cNvSpPr txBox="1"/>
            <p:nvPr/>
          </p:nvSpPr>
          <p:spPr>
            <a:xfrm>
              <a:off x="626811" y="2720340"/>
              <a:ext cx="2328157" cy="680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/>
            <a:lstStyle/>
            <a:p>
              <a:pPr algn="ctr">
                <a:lnSpc>
                  <a:spcPct val="89000"/>
                </a:lnSpc>
                <a:spcAft>
                  <a:spcPts val="0"/>
                </a:spcAft>
              </a:pPr>
              <a:r>
                <a:rPr lang="pt-BR" sz="1600" dirty="0">
                  <a:solidFill>
                    <a:srgbClr val="000000"/>
                  </a:solidFill>
                  <a:effectLst/>
                  <a:latin typeface="Arial"/>
                  <a:ea typeface="Arial"/>
                </a:rPr>
                <a:t>Critérios</a:t>
              </a:r>
              <a:endParaRPr lang="pt-BR" sz="1100" dirty="0">
                <a:effectLst/>
                <a:latin typeface="Arial"/>
                <a:ea typeface="Arial"/>
              </a:endParaRP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692323" y="755973"/>
            <a:ext cx="10369152" cy="52322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2800" b="1" dirty="0"/>
              <a:t>Termos relativos ao </a:t>
            </a:r>
            <a:r>
              <a:rPr lang="pt-BR" sz="2800" b="1" dirty="0" smtClean="0"/>
              <a:t>MMD-TC</a:t>
            </a:r>
            <a:endParaRPr lang="pt-BR" sz="28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7922665" y="1677475"/>
            <a:ext cx="3810923" cy="190821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b="1" dirty="0" smtClean="0"/>
              <a:t>Indicador</a:t>
            </a:r>
            <a:r>
              <a:rPr lang="pt-BR" sz="1600" dirty="0"/>
              <a:t>: </a:t>
            </a:r>
            <a:r>
              <a:rPr lang="pt-BR" sz="1600" dirty="0" smtClean="0"/>
              <a:t>Agrupamento </a:t>
            </a:r>
            <a:r>
              <a:rPr lang="pt-BR" sz="1600" dirty="0"/>
              <a:t>de dimensões com temas correlatos no </a:t>
            </a:r>
            <a:r>
              <a:rPr lang="pt-BR" sz="1600" dirty="0" smtClean="0"/>
              <a:t>MMD-TC.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400" dirty="0" smtClean="0"/>
              <a:t>A </a:t>
            </a:r>
            <a:r>
              <a:rPr lang="pt-BR" sz="1400" dirty="0"/>
              <a:t>pontuação de cada indicador resultará da conversão das pontuações das dimensões que a ele se vinculam e indicará objetivamente o nível de desempenho do TC nas respectivas áreas-chave</a:t>
            </a:r>
            <a:r>
              <a:rPr lang="pt-BR" sz="1400" dirty="0" smtClean="0"/>
              <a:t>.</a:t>
            </a:r>
            <a:endParaRPr lang="pt-BR" sz="14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4392699" y="3599706"/>
            <a:ext cx="3348372" cy="169277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b="1" dirty="0" smtClean="0"/>
              <a:t>Dimensão</a:t>
            </a:r>
            <a:r>
              <a:rPr lang="pt-BR" sz="1600" dirty="0"/>
              <a:t>: Título que se dá ao agrupamento de critérios com temas correlatos no MMD-TC. </a:t>
            </a:r>
            <a:endParaRPr lang="pt-BR" sz="1600" dirty="0" smtClean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400" dirty="0" smtClean="0"/>
              <a:t>A </a:t>
            </a:r>
            <a:r>
              <a:rPr lang="pt-BR" sz="1400" dirty="0"/>
              <a:t>pontuação de cada dimensão será definida em função do atendimento ou não dos critérios que a elas se vinculam. 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922665" y="5049158"/>
            <a:ext cx="3810923" cy="132343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b="1" dirty="0" smtClean="0"/>
              <a:t>Critério</a:t>
            </a:r>
            <a:r>
              <a:rPr lang="pt-BR" sz="1600" dirty="0"/>
              <a:t>: Conjunto de requisitos usados como referência para a avaliação dos TCs, elaborados com base em leis, regulamentos, diretrizes, normas, melhores práticas etc. </a:t>
            </a:r>
          </a:p>
        </p:txBody>
      </p:sp>
      <p:cxnSp>
        <p:nvCxnSpPr>
          <p:cNvPr id="3" name="Conector em curva 2"/>
          <p:cNvCxnSpPr>
            <a:stCxn id="14" idx="3"/>
          </p:cNvCxnSpPr>
          <p:nvPr/>
        </p:nvCxnSpPr>
        <p:spPr>
          <a:xfrm flipV="1">
            <a:off x="2289338" y="2284369"/>
            <a:ext cx="853161" cy="547269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em curva 4"/>
          <p:cNvCxnSpPr>
            <a:stCxn id="16" idx="3"/>
            <a:endCxn id="27" idx="1"/>
          </p:cNvCxnSpPr>
          <p:nvPr/>
        </p:nvCxnSpPr>
        <p:spPr>
          <a:xfrm flipV="1">
            <a:off x="2628334" y="2631583"/>
            <a:ext cx="5294331" cy="865246"/>
          </a:xfrm>
          <a:prstGeom prst="curvedConnector3">
            <a:avLst>
              <a:gd name="adj1" fmla="val 8287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em curva 29"/>
          <p:cNvCxnSpPr>
            <a:stCxn id="22" idx="3"/>
          </p:cNvCxnSpPr>
          <p:nvPr/>
        </p:nvCxnSpPr>
        <p:spPr>
          <a:xfrm>
            <a:off x="2967331" y="4162020"/>
            <a:ext cx="1516897" cy="284072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em curva 31"/>
          <p:cNvCxnSpPr>
            <a:stCxn id="24" idx="3"/>
            <a:endCxn id="29" idx="1"/>
          </p:cNvCxnSpPr>
          <p:nvPr/>
        </p:nvCxnSpPr>
        <p:spPr>
          <a:xfrm>
            <a:off x="3306327" y="4827212"/>
            <a:ext cx="4616338" cy="883666"/>
          </a:xfrm>
          <a:prstGeom prst="curvedConnector3">
            <a:avLst>
              <a:gd name="adj1" fmla="val 1294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440354" y="1620069"/>
            <a:ext cx="11289067" cy="2376263"/>
          </a:xfrm>
        </p:spPr>
        <p:txBody>
          <a:bodyPr>
            <a:no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• Princípios gerais de auditoria aplicáveis </a:t>
            </a:r>
          </a:p>
          <a:p>
            <a:r>
              <a:rPr lang="pt-BR" sz="4400" dirty="0" smtClean="0">
                <a:solidFill>
                  <a:schemeClr val="bg1"/>
                </a:solidFill>
              </a:rPr>
              <a:t> à avaliação do MMD-TC</a:t>
            </a:r>
          </a:p>
          <a:p>
            <a:endParaRPr lang="pt-BR" sz="1600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Professor José Ramalho</a:t>
            </a:r>
          </a:p>
          <a:p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22302" y="4618241"/>
            <a:ext cx="6490010" cy="222269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4557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14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71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2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 • Apresentação da FCAV e da parceria Fundação Vanzolini - Atricon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 • Introdução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• Referenciais </a:t>
            </a:r>
            <a:r>
              <a:rPr lang="pt-BR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 condução do programa de avaliação do 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MMD-TC</a:t>
            </a:r>
          </a:p>
          <a:p>
            <a:pPr algn="l" defTabSz="914400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 • Terminologia</a:t>
            </a:r>
            <a:br>
              <a:rPr lang="pt-BR" sz="14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• Princípios gerais de auditoria aplicáveis </a:t>
            </a:r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avaliação </a:t>
            </a:r>
            <a:r>
              <a:rPr lang="pt-B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MMD-TC</a:t>
            </a: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06 • A preparação para uma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07 • A execução de uma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08 • Avaliação e aperfeiçoamento do processo de auditoria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09 • Competência e avaliação dos auditores</a:t>
            </a:r>
            <a:b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• Exercícios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169667" y="5024189"/>
            <a:ext cx="4945385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Fato</a:t>
            </a:r>
            <a:r>
              <a:rPr lang="pt-BR" sz="2000" dirty="0"/>
              <a:t>: algo que se constata </a:t>
            </a:r>
            <a:r>
              <a:rPr lang="pt-BR" sz="2000" dirty="0" smtClean="0"/>
              <a:t>diretamente, </a:t>
            </a:r>
            <a:r>
              <a:rPr lang="pt-BR" sz="2000" dirty="0"/>
              <a:t>de modo indiscutível.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Inferência: algo que se admite, por dedução lógica a partir de outros fatos.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8800" y="1077443"/>
            <a:ext cx="628211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Exercício: Fato ou inferência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24247" y="1836093"/>
            <a:ext cx="11507607" cy="310854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João, rapaz de 20 anos, mudou-se para São Paulo para fazer faculdade de medicina. Desde então, tem estudado muito, além de, à noite, cuidar de alguns pacientes do hospital universitário.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800" dirty="0"/>
              <a:t>Na quinta-feira passada, João, voltando para casa, já bem cansado, envolveu-se em um acidente de trânsito. Por sorte, os danos nos veículos foram mínimos e ninguém se machucou. Mesmo assim, João decidiu descansar no dia seguinte.</a:t>
            </a:r>
          </a:p>
        </p:txBody>
      </p:sp>
    </p:spTree>
    <p:extLst>
      <p:ext uri="{BB962C8B-B14F-4D97-AF65-F5344CB8AC3E}">
        <p14:creationId xmlns:p14="http://schemas.microsoft.com/office/powerpoint/2010/main" val="2609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4" b="38837"/>
          <a:stretch>
            <a:fillRect/>
          </a:stretch>
        </p:blipFill>
        <p:spPr bwMode="auto">
          <a:xfrm>
            <a:off x="5668030" y="0"/>
            <a:ext cx="6501747" cy="418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CaixaDeTexto 2"/>
          <p:cNvSpPr txBox="1">
            <a:spLocks noChangeArrowheads="1"/>
          </p:cNvSpPr>
          <p:nvPr/>
        </p:nvSpPr>
        <p:spPr bwMode="auto">
          <a:xfrm>
            <a:off x="576949" y="470289"/>
            <a:ext cx="4787860" cy="61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37" tIns="45621" rIns="91237" bIns="45621">
            <a:spAutoFit/>
          </a:bodyPr>
          <a:lstStyle/>
          <a:p>
            <a:pPr defTabSz="912382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MS PGothic" pitchFamily="34" charset="-128"/>
              </a:rPr>
              <a:t>CÍRCULO DO</a:t>
            </a:r>
            <a:endParaRPr lang="pt-PT" altLang="pt-PT" sz="4000" b="1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  <a:ea typeface="MS PGothic" pitchFamily="34" charset="-128"/>
            </a:endParaRPr>
          </a:p>
        </p:txBody>
      </p:sp>
      <p:sp>
        <p:nvSpPr>
          <p:cNvPr id="12298" name="CaixaDeTexto 2"/>
          <p:cNvSpPr txBox="1">
            <a:spLocks noChangeArrowheads="1"/>
          </p:cNvSpPr>
          <p:nvPr/>
        </p:nvSpPr>
        <p:spPr bwMode="auto">
          <a:xfrm>
            <a:off x="576947" y="945327"/>
            <a:ext cx="4426958" cy="61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7" tIns="45621" rIns="91237" bIns="45621">
            <a:spAutoFit/>
          </a:bodyPr>
          <a:lstStyle/>
          <a:p>
            <a:pPr defTabSz="912382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PT" altLang="pt-PT" sz="4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MS PGothic" pitchFamily="34" charset="-128"/>
              </a:rPr>
              <a:t>CONHECIMENTO</a:t>
            </a:r>
          </a:p>
        </p:txBody>
      </p:sp>
      <p:sp>
        <p:nvSpPr>
          <p:cNvPr id="41" name="Subtítulo 5"/>
          <p:cNvSpPr txBox="1">
            <a:spLocks/>
          </p:cNvSpPr>
          <p:nvPr/>
        </p:nvSpPr>
        <p:spPr bwMode="auto">
          <a:xfrm>
            <a:off x="5566586" y="4576969"/>
            <a:ext cx="3106637" cy="183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7" tIns="45621" rIns="91237" bIns="45621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382" fontAlgn="base">
              <a:lnSpc>
                <a:spcPct val="80000"/>
              </a:lnSpc>
              <a:spcBef>
                <a:spcPct val="0"/>
              </a:spcBef>
              <a:spcAft>
                <a:spcPts val="1597"/>
              </a:spcAft>
              <a:buClr>
                <a:srgbClr val="E4AF69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Educação </a:t>
            </a:r>
            <a:r>
              <a:rPr lang="pt-BR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Executiva</a:t>
            </a:r>
          </a:p>
          <a:p>
            <a:pPr defTabSz="912382" fontAlgn="base">
              <a:lnSpc>
                <a:spcPct val="80000"/>
              </a:lnSpc>
              <a:spcBef>
                <a:spcPct val="0"/>
              </a:spcBef>
              <a:spcAft>
                <a:spcPts val="1597"/>
              </a:spcAft>
              <a:buClr>
                <a:srgbClr val="E4AF69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Consultoria e Programas de Educação </a:t>
            </a:r>
            <a:r>
              <a:rPr lang="pt-BR" b="1" i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in </a:t>
            </a:r>
            <a:r>
              <a:rPr lang="pt-BR" b="1" i="1" dirty="0" err="1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company</a:t>
            </a:r>
            <a:endParaRPr lang="pt-BR" i="1" dirty="0">
              <a:solidFill>
                <a:prstClr val="black"/>
              </a:solidFill>
              <a:latin typeface="Century Gothic" panose="020B0502020202020204" pitchFamily="34" charset="0"/>
              <a:ea typeface="MS PGothic" pitchFamily="34" charset="-128"/>
              <a:cs typeface="Tahoma" panose="020B0604030504040204" pitchFamily="34" charset="0"/>
            </a:endParaRPr>
          </a:p>
          <a:p>
            <a:pPr defTabSz="912382" fontAlgn="base">
              <a:lnSpc>
                <a:spcPct val="80000"/>
              </a:lnSpc>
              <a:spcBef>
                <a:spcPct val="0"/>
              </a:spcBef>
              <a:spcAft>
                <a:spcPts val="1597"/>
              </a:spcAft>
              <a:buClr>
                <a:srgbClr val="E4AF69"/>
              </a:buClr>
              <a:buFont typeface="Wingdings" panose="05000000000000000000" pitchFamily="2" charset="2"/>
              <a:buChar char="§"/>
              <a:defRPr/>
            </a:pPr>
            <a:r>
              <a:rPr lang="pt-BR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Certificação e </a:t>
            </a:r>
            <a:r>
              <a:rPr lang="pt-BR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Gestão da Qualidade</a:t>
            </a:r>
          </a:p>
        </p:txBody>
      </p:sp>
      <p:sp>
        <p:nvSpPr>
          <p:cNvPr id="42" name="Subtítulo 5"/>
          <p:cNvSpPr txBox="1">
            <a:spLocks/>
          </p:cNvSpPr>
          <p:nvPr/>
        </p:nvSpPr>
        <p:spPr bwMode="auto">
          <a:xfrm>
            <a:off x="8964867" y="4687769"/>
            <a:ext cx="3170038" cy="16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7" tIns="45621" rIns="91237" bIns="45621" anchor="ctr">
            <a:spAutoFit/>
          </a:bodyPr>
          <a:lstStyle>
            <a:lvl1pPr marL="177800" indent="-177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382" fontAlgn="base">
              <a:lnSpc>
                <a:spcPct val="80000"/>
              </a:lnSpc>
              <a:spcBef>
                <a:spcPct val="0"/>
              </a:spcBef>
              <a:spcAft>
                <a:spcPts val="1597"/>
              </a:spcAft>
              <a:buClr>
                <a:srgbClr val="E4AF69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Gestão de </a:t>
            </a:r>
            <a:r>
              <a:rPr lang="pt-BR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Tecnologias em Educação</a:t>
            </a:r>
          </a:p>
          <a:p>
            <a:pPr defTabSz="912382" fontAlgn="base">
              <a:lnSpc>
                <a:spcPct val="80000"/>
              </a:lnSpc>
              <a:spcBef>
                <a:spcPct val="0"/>
              </a:spcBef>
              <a:spcAft>
                <a:spcPts val="1597"/>
              </a:spcAft>
              <a:buClr>
                <a:srgbClr val="E4AF69"/>
              </a:buClr>
              <a:buFont typeface="Wingdings" panose="05000000000000000000" pitchFamily="2" charset="2"/>
              <a:buChar char="§"/>
              <a:defRPr/>
            </a:pPr>
            <a:r>
              <a:rPr lang="pt-BR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Projetos </a:t>
            </a:r>
            <a:r>
              <a:rPr lang="pt-BR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e</a:t>
            </a:r>
            <a:r>
              <a:rPr lang="pt-BR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 Pesquisas</a:t>
            </a:r>
          </a:p>
          <a:p>
            <a:pPr defTabSz="912382" fontAlgn="base">
              <a:lnSpc>
                <a:spcPct val="80000"/>
              </a:lnSpc>
              <a:spcBef>
                <a:spcPct val="0"/>
              </a:spcBef>
              <a:spcAft>
                <a:spcPts val="1597"/>
              </a:spcAft>
              <a:buClr>
                <a:srgbClr val="E4AF69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Gestão de </a:t>
            </a:r>
            <a:r>
              <a:rPr lang="pt-BR" b="1" dirty="0">
                <a:solidFill>
                  <a:prstClr val="black"/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Conhecimento</a:t>
            </a:r>
            <a:endParaRPr lang="pt-BR" dirty="0">
              <a:solidFill>
                <a:prstClr val="black"/>
              </a:solidFill>
              <a:latin typeface="Century Gothic" panose="020B0502020202020204" pitchFamily="34" charset="0"/>
              <a:ea typeface="MS PGothic" pitchFamily="34" charset="-128"/>
              <a:cs typeface="Tahoma" panose="020B0604030504040204" pitchFamily="34" charset="0"/>
            </a:endParaRPr>
          </a:p>
        </p:txBody>
      </p:sp>
      <p:cxnSp>
        <p:nvCxnSpPr>
          <p:cNvPr id="43" name="Conexão reta 42"/>
          <p:cNvCxnSpPr/>
          <p:nvPr/>
        </p:nvCxnSpPr>
        <p:spPr>
          <a:xfrm>
            <a:off x="8749183" y="4687769"/>
            <a:ext cx="0" cy="162749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/>
          <p:cNvSpPr/>
          <p:nvPr/>
        </p:nvSpPr>
        <p:spPr>
          <a:xfrm>
            <a:off x="713258" y="1476053"/>
            <a:ext cx="4003477" cy="1203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7" tIns="45621" rIns="91237" bIns="45621" anchor="ctr"/>
          <a:lstStyle/>
          <a:p>
            <a:pPr algn="ctr" defTabSz="9123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668030" y="3564285"/>
            <a:ext cx="6501747" cy="421200"/>
          </a:xfrm>
          <a:prstGeom prst="rect">
            <a:avLst/>
          </a:prstGeom>
          <a:solidFill>
            <a:schemeClr val="accent1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7" tIns="45621" rIns="91237" bIns="45621" anchor="ctr"/>
          <a:lstStyle/>
          <a:p>
            <a:pPr algn="ctr" defTabSz="9123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22783505"/>
              </p:ext>
            </p:extLst>
          </p:nvPr>
        </p:nvGraphicFramePr>
        <p:xfrm>
          <a:off x="-836833" y="1494778"/>
          <a:ext cx="6504863" cy="4911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Forma livre 13"/>
          <p:cNvSpPr/>
          <p:nvPr/>
        </p:nvSpPr>
        <p:spPr>
          <a:xfrm>
            <a:off x="972319" y="6429296"/>
            <a:ext cx="11232107" cy="259308"/>
          </a:xfrm>
          <a:custGeom>
            <a:avLst/>
            <a:gdLst>
              <a:gd name="connsiteX0" fmla="*/ 122830 w 11232107"/>
              <a:gd name="connsiteY0" fmla="*/ 0 h 259308"/>
              <a:gd name="connsiteX1" fmla="*/ 0 w 11232107"/>
              <a:gd name="connsiteY1" fmla="*/ 245660 h 259308"/>
              <a:gd name="connsiteX2" fmla="*/ 11204812 w 11232107"/>
              <a:gd name="connsiteY2" fmla="*/ 259308 h 259308"/>
              <a:gd name="connsiteX3" fmla="*/ 11232107 w 11232107"/>
              <a:gd name="connsiteY3" fmla="*/ 13648 h 259308"/>
              <a:gd name="connsiteX4" fmla="*/ 122830 w 11232107"/>
              <a:gd name="connsiteY4" fmla="*/ 0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2107" h="259308">
                <a:moveTo>
                  <a:pt x="122830" y="0"/>
                </a:moveTo>
                <a:lnTo>
                  <a:pt x="0" y="245660"/>
                </a:lnTo>
                <a:lnTo>
                  <a:pt x="11204812" y="259308"/>
                </a:lnTo>
                <a:lnTo>
                  <a:pt x="11232107" y="13648"/>
                </a:lnTo>
                <a:lnTo>
                  <a:pt x="12283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Logo_FVanzolini_Vertic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99" y="6277970"/>
            <a:ext cx="947938" cy="454667"/>
          </a:xfrm>
          <a:prstGeom prst="rect">
            <a:avLst/>
          </a:prstGeom>
        </p:spPr>
      </p:pic>
      <p:sp>
        <p:nvSpPr>
          <p:cNvPr id="17" name="Espaço Reservado para Número de Slide 3"/>
          <p:cNvSpPr txBox="1">
            <a:spLocks/>
          </p:cNvSpPr>
          <p:nvPr/>
        </p:nvSpPr>
        <p:spPr>
          <a:xfrm>
            <a:off x="11352119" y="6372597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127708" y="6431888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A Fundação Vanzolini como Organismo de Certificação do MMD-TC 2019</a:t>
            </a:r>
          </a:p>
        </p:txBody>
      </p:sp>
    </p:spTree>
    <p:extLst>
      <p:ext uri="{BB962C8B-B14F-4D97-AF65-F5344CB8AC3E}">
        <p14:creationId xmlns:p14="http://schemas.microsoft.com/office/powerpoint/2010/main" val="687986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/>
      <p:bldP spid="12298" grpId="0"/>
      <p:bldP spid="45" grpId="0" animBg="1"/>
      <p:bldP spid="13" grpId="0" animBg="1"/>
      <p:bldGraphic spid="3" grpId="0">
        <p:bldAsOne/>
      </p:bldGraphic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148783" y="225"/>
            <a:ext cx="7043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35949" y="1074777"/>
            <a:ext cx="10716673" cy="378565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1.    João </a:t>
            </a:r>
            <a:r>
              <a:rPr lang="pt-BR" sz="2000" dirty="0"/>
              <a:t>mora em São Paulo?		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 Sim   (   ) – Provavelmente sim   (   ) – Provavelmente não   (   ) – Não   (    ) – Não se sabe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2.    João </a:t>
            </a:r>
            <a:r>
              <a:rPr lang="pt-BR" sz="2000" dirty="0"/>
              <a:t>é estudante de medicina?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Sim   (   ) – Provavelmente sim   (   ) – Provavelmente não   (   ) – Não   (    ) – Não se sabe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3.	João trabalha no hospital universitário?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Sim   (   ) – Provavelmente sim   (   ) – Provavelmente não   (   ) – Não   (    ) – Não se sabe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4.	Na sexta-feira passada, João estava cansado?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Sim   (   ) – Provavelmente sim   (   ) – Provavelmente não   (   ) – Não   (    ) – Não se sabe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5.	O carro de João sofreu danos mínimos?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Sim   (   ) – Provavelmente sim   (   ) – Provavelmente não   (   ) – Não   (    ) – Não se sabe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6.    João </a:t>
            </a:r>
            <a:r>
              <a:rPr lang="pt-BR" sz="2000" dirty="0"/>
              <a:t>faltou às aulas no dia seguinte ao acidente?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Sim   (   ) – Provavelmente sim   (   ) – Provavelmente não   (   ) – Não   (    ) – Não se sabe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-7800" y="225"/>
            <a:ext cx="5516624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Exercício: Fato ou inferência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8799" y="5004445"/>
            <a:ext cx="12150975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dirty="0"/>
              <a:t>João, rapaz de 20 anos, mudou-se para São Paulo para fazer faculdade de medicina. Desde então, tem estudado muito, além de, à noite, cuidar de alguns pacientes do hospital universitário.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dirty="0"/>
              <a:t>Na quinta-feira passada, João, voltando para casa, já bem cansado, envolveu-se em um acidente de trânsito. Por sorte, os danos nos veículos foram mínimos e ninguém se machucou. Mesmo assim, João decidiu descansar no dia seguinte.</a:t>
            </a:r>
          </a:p>
        </p:txBody>
      </p:sp>
    </p:spTree>
    <p:extLst>
      <p:ext uri="{BB962C8B-B14F-4D97-AF65-F5344CB8AC3E}">
        <p14:creationId xmlns:p14="http://schemas.microsoft.com/office/powerpoint/2010/main" val="427294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p" animBg="1"/>
      <p:bldP spid="12" grpId="0" animBg="1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8800" y="1077443"/>
            <a:ext cx="628211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Exercício 2 -  Fato ou inferência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33554" y="1879059"/>
            <a:ext cx="11507607" cy="449353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200" dirty="0" smtClean="0"/>
              <a:t>Em visita ao Tribunal de Contas XX, foram observados os seguintes fatos 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200" dirty="0" smtClean="0"/>
              <a:t>O </a:t>
            </a:r>
            <a:r>
              <a:rPr lang="pt-BR" sz="2200" dirty="0"/>
              <a:t>planejamento estratégico </a:t>
            </a:r>
            <a:r>
              <a:rPr lang="pt-BR" sz="2200" dirty="0" smtClean="0"/>
              <a:t>apresentado tem por volta de 5 indicadores é </a:t>
            </a:r>
            <a:r>
              <a:rPr lang="pt-BR" sz="2200" dirty="0"/>
              <a:t>disponibilizado impresso no TC ficando disponível ao público externo. É refeito a cada 2 anos de maneira a não ficar desatualizado. Perguntado sobre aplicação de medidas corretivas do código de ética, o TC informou que nunca precisou pois nunca ocorreram violações ao mesmo. A pesquisa de jurisprudência por meio de busca textual pode ser feita na planilha de </a:t>
            </a:r>
            <a:r>
              <a:rPr lang="pt-BR" sz="2200" dirty="0" err="1"/>
              <a:t>excel</a:t>
            </a:r>
            <a:r>
              <a:rPr lang="pt-BR" sz="2200" dirty="0"/>
              <a:t> que contém o resumo de todos os processos. Possui procedimentos de trabalho que são instruídos sempre que entra um novo servidor para trabalhar no TC. Todos têm conhecimento dos riscos do </a:t>
            </a:r>
            <a:r>
              <a:rPr lang="pt-BR" sz="2200" dirty="0" smtClean="0"/>
              <a:t>negócio</a:t>
            </a:r>
            <a:r>
              <a:rPr lang="pt-BR" sz="2200" dirty="0"/>
              <a:t>, o que pode ser facilmente comprovado em entrevistas com os profissionais. </a:t>
            </a:r>
            <a:r>
              <a:rPr lang="pt-BR" sz="2200" dirty="0" smtClean="0"/>
              <a:t>Está </a:t>
            </a:r>
            <a:r>
              <a:rPr lang="pt-BR" sz="2200" dirty="0"/>
              <a:t>instalado </a:t>
            </a:r>
            <a:r>
              <a:rPr lang="pt-BR" sz="2200" dirty="0" smtClean="0"/>
              <a:t>em área da </a:t>
            </a:r>
            <a:r>
              <a:rPr lang="pt-BR" sz="2200" dirty="0"/>
              <a:t>secretaria das cidades de onde utiliza a excelente infraestrutura, que inclui </a:t>
            </a:r>
            <a:r>
              <a:rPr lang="pt-BR" sz="2200" dirty="0" smtClean="0"/>
              <a:t>restaurantes, geradores de eletricidade e </a:t>
            </a:r>
            <a:r>
              <a:rPr lang="pt-BR" sz="2200" dirty="0"/>
              <a:t>conjunto de no breaks que garantem a não interrupção das atividades por falta de energia. Os servidores recém admitidos acompanham as atividades dos servidores mais antigos como parte do programa de ambientação.</a:t>
            </a:r>
          </a:p>
        </p:txBody>
      </p:sp>
    </p:spTree>
    <p:extLst>
      <p:ext uri="{BB962C8B-B14F-4D97-AF65-F5344CB8AC3E}">
        <p14:creationId xmlns:p14="http://schemas.microsoft.com/office/powerpoint/2010/main" val="26168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5446" y="2640375"/>
            <a:ext cx="10716673" cy="70788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1.    O Planejamento Estratégico do Tribunal atende número de indicadores?</a:t>
            </a:r>
            <a:r>
              <a:rPr lang="pt-BR" sz="2000" dirty="0"/>
              <a:t>		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 Sim   (   ) – Provavelmente sim   (   ) – Provavelmente não   (   ) – Não   (    ) – Não se </a:t>
            </a:r>
            <a:r>
              <a:rPr lang="pt-BR" sz="2000" dirty="0" smtClean="0"/>
              <a:t>sabe</a:t>
            </a:r>
            <a:endParaRPr lang="pt-BR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8800" y="1333778"/>
            <a:ext cx="628211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Exercício 2 - Fato ou inferência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33554" y="3746044"/>
            <a:ext cx="11507607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Em visita ao Tribunal de Contas XX, foram observados os seguintes fatos 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O </a:t>
            </a:r>
            <a:r>
              <a:rPr lang="pt-BR" sz="1600" dirty="0"/>
              <a:t>planejamento estratégico </a:t>
            </a:r>
            <a:r>
              <a:rPr lang="pt-BR" sz="1600" dirty="0" smtClean="0"/>
              <a:t>apresentado tem por volta de 5 indicadores é </a:t>
            </a:r>
            <a:r>
              <a:rPr lang="pt-BR" sz="1600" dirty="0"/>
              <a:t>disponibilizado impresso no TC ficando disponível ao público externo. É refeito a cada 2 anos de maneira a não ficar desatualizado. Perguntado sobre aplicação de medidas corretivas do código de ética, o TC informou que nunca precisou pois nunca ocorreram violações ao mesmo. A pesquisa de jurisprudência por meio de busca textual pode ser feita na planilha de </a:t>
            </a:r>
            <a:r>
              <a:rPr lang="pt-BR" sz="1600" dirty="0" err="1"/>
              <a:t>excel</a:t>
            </a:r>
            <a:r>
              <a:rPr lang="pt-BR" sz="1600" dirty="0"/>
              <a:t> que contém o resumo de todos os processos. Possui procedimentos de trabalho que são instruídos sempre que entra um novo servidor para trabalhar no TC. Todos têm conhecimento dos riscos do </a:t>
            </a:r>
            <a:r>
              <a:rPr lang="pt-BR" sz="1600" dirty="0" smtClean="0"/>
              <a:t>negócio</a:t>
            </a:r>
            <a:r>
              <a:rPr lang="pt-BR" sz="1600" dirty="0"/>
              <a:t>, o que pode ser facilmente comprovado em entrevistas com os profissionais. </a:t>
            </a:r>
            <a:r>
              <a:rPr lang="pt-BR" sz="1600" dirty="0" smtClean="0"/>
              <a:t>Está </a:t>
            </a:r>
            <a:r>
              <a:rPr lang="pt-BR" sz="1600" dirty="0"/>
              <a:t>instalado </a:t>
            </a:r>
            <a:r>
              <a:rPr lang="pt-BR" sz="1600" dirty="0" smtClean="0"/>
              <a:t>em área da </a:t>
            </a:r>
            <a:r>
              <a:rPr lang="pt-BR" sz="1600" dirty="0"/>
              <a:t>secretaria das cidades de onde utiliza a excelente infraestrutura, que inclui </a:t>
            </a:r>
            <a:r>
              <a:rPr lang="pt-BR" sz="1600" dirty="0" smtClean="0"/>
              <a:t>restaurantes, geradores de eletricidade e </a:t>
            </a:r>
            <a:r>
              <a:rPr lang="pt-BR" sz="1600" dirty="0"/>
              <a:t>conjunto de no breaks que garantem a não interrupção das atividades por falta de energia. Os servidores recém admitidos acompanham as atividades dos servidores mais antigos como parte do programa de ambientação.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588944" y="1333777"/>
            <a:ext cx="5152218" cy="92333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dirty="0" smtClean="0"/>
              <a:t>2.2.1 - O </a:t>
            </a:r>
            <a:r>
              <a:rPr lang="pt-BR" dirty="0"/>
              <a:t>planejamento </a:t>
            </a:r>
            <a:r>
              <a:rPr lang="pt-BR" dirty="0" smtClean="0"/>
              <a:t>anual das atividades de correição contém metas e indicadores e se baseia em avaliação de riscos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471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1" grpId="0" animBg="1"/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5446" y="2640375"/>
            <a:ext cx="10716673" cy="70788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2.    O Tribunal cria dificuldades para disponibilizar o planejamento estratégico?</a:t>
            </a:r>
            <a:endParaRPr lang="pt-BR" sz="20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Sim   (   ) – Provavelmente sim   (   ) – Provavelmente não   (   ) – Não   (    ) – Não se </a:t>
            </a:r>
            <a:r>
              <a:rPr lang="pt-BR" sz="2000" dirty="0" smtClean="0"/>
              <a:t>sabe</a:t>
            </a:r>
            <a:endParaRPr lang="pt-BR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8800" y="1333778"/>
            <a:ext cx="628211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Exercício 2 - Fato ou inferência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554" y="3708301"/>
            <a:ext cx="11507607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Em visita ao Tribunal de Contas XX, foram observados os seguintes fatos 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O </a:t>
            </a:r>
            <a:r>
              <a:rPr lang="pt-BR" sz="1600" dirty="0"/>
              <a:t>planejamento estratégico </a:t>
            </a:r>
            <a:r>
              <a:rPr lang="pt-BR" sz="1600" dirty="0" smtClean="0"/>
              <a:t>apresentado tem por volta de 5 indicadores é </a:t>
            </a:r>
            <a:r>
              <a:rPr lang="pt-BR" sz="1600" dirty="0"/>
              <a:t>disponibilizado impresso no TC ficando disponível ao público externo. É refeito a cada 2 anos de maneira a não ficar desatualizado. Perguntado sobre aplicação de medidas corretivas do código de ética, o TC informou que nunca precisou pois nunca ocorreram violações ao mesmo. A pesquisa de jurisprudência por meio de busca textual pode ser feita na planilha de </a:t>
            </a:r>
            <a:r>
              <a:rPr lang="pt-BR" sz="1600" dirty="0" err="1"/>
              <a:t>excel</a:t>
            </a:r>
            <a:r>
              <a:rPr lang="pt-BR" sz="1600" dirty="0"/>
              <a:t> que contém o resumo de todos os processos. Possui procedimentos de trabalho que são instruídos sempre que entra um novo servidor para trabalhar no TC. Todos têm conhecimento dos riscos do </a:t>
            </a:r>
            <a:r>
              <a:rPr lang="pt-BR" sz="1600" dirty="0" smtClean="0"/>
              <a:t>negócio</a:t>
            </a:r>
            <a:r>
              <a:rPr lang="pt-BR" sz="1600" dirty="0"/>
              <a:t>, o que pode ser facilmente comprovado em entrevistas com os profissionais. </a:t>
            </a:r>
            <a:r>
              <a:rPr lang="pt-BR" sz="1600" dirty="0" smtClean="0"/>
              <a:t>Está </a:t>
            </a:r>
            <a:r>
              <a:rPr lang="pt-BR" sz="1600" dirty="0"/>
              <a:t>instalado </a:t>
            </a:r>
            <a:r>
              <a:rPr lang="pt-BR" sz="1600" dirty="0" smtClean="0"/>
              <a:t>em área da </a:t>
            </a:r>
            <a:r>
              <a:rPr lang="pt-BR" sz="1600" dirty="0"/>
              <a:t>secretaria das cidades de onde utiliza a excelente infraestrutura, que inclui </a:t>
            </a:r>
            <a:r>
              <a:rPr lang="pt-BR" sz="1600" dirty="0" smtClean="0"/>
              <a:t>restaurantes, geradores de eletricidade e </a:t>
            </a:r>
            <a:r>
              <a:rPr lang="pt-BR" sz="1600" dirty="0"/>
              <a:t>conjunto de no breaks que garantem a não interrupção das atividades por falta de energia. Os servidores recém admitidos acompanham as atividades dos servidores mais antigos como parte do programa de ambientação.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88944" y="1333777"/>
            <a:ext cx="5152218" cy="64633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dirty="0" smtClean="0"/>
              <a:t>3.1.6 – Disponibilização do planejamento </a:t>
            </a:r>
            <a:r>
              <a:rPr lang="pt-BR" dirty="0"/>
              <a:t>estratégico </a:t>
            </a:r>
            <a:r>
              <a:rPr lang="pt-BR" dirty="0" smtClean="0"/>
              <a:t>para público externo...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30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5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5446" y="2640375"/>
            <a:ext cx="10716673" cy="70788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3</a:t>
            </a:r>
            <a:r>
              <a:rPr lang="pt-BR" sz="2000" dirty="0"/>
              <a:t>.	</a:t>
            </a:r>
            <a:r>
              <a:rPr lang="pt-BR" sz="2000" dirty="0" smtClean="0"/>
              <a:t>O planejamento estratégico de longo prazo foi apresentado?</a:t>
            </a:r>
            <a:endParaRPr lang="pt-BR" sz="20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Sim   (   ) – Provavelmente sim   (   ) – Provavelmente não   (   ) – Não   (    ) – Não se </a:t>
            </a:r>
            <a:r>
              <a:rPr lang="pt-BR" sz="2000" dirty="0" smtClean="0"/>
              <a:t>sabe</a:t>
            </a:r>
            <a:endParaRPr lang="pt-BR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8800" y="1333778"/>
            <a:ext cx="628211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Exercício 2 - Fato ou inferência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554" y="3746044"/>
            <a:ext cx="11507607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Em visita ao Tribunal de Contas XX, foram observados os seguintes fatos 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O </a:t>
            </a:r>
            <a:r>
              <a:rPr lang="pt-BR" sz="1600" dirty="0"/>
              <a:t>planejamento estratégico </a:t>
            </a:r>
            <a:r>
              <a:rPr lang="pt-BR" sz="1600" dirty="0" smtClean="0"/>
              <a:t>apresentado tem por volta de 5 indicadores é </a:t>
            </a:r>
            <a:r>
              <a:rPr lang="pt-BR" sz="1600" dirty="0"/>
              <a:t>disponibilizado impresso no TC ficando disponível ao público externo. É refeito a cada 2 anos de maneira a não ficar desatualizado. Perguntado sobre aplicação de medidas corretivas do código de ética, o TC informou que nunca precisou pois nunca ocorreram violações ao mesmo. A pesquisa de jurisprudência por meio de busca textual pode ser feita na planilha de </a:t>
            </a:r>
            <a:r>
              <a:rPr lang="pt-BR" sz="1600" dirty="0" err="1"/>
              <a:t>excel</a:t>
            </a:r>
            <a:r>
              <a:rPr lang="pt-BR" sz="1600" dirty="0"/>
              <a:t> que contém o resumo de todos os processos. Possui procedimentos de trabalho que são instruídos sempre que entra um novo servidor para trabalhar no TC. Todos têm conhecimento dos riscos do </a:t>
            </a:r>
            <a:r>
              <a:rPr lang="pt-BR" sz="1600" dirty="0" smtClean="0"/>
              <a:t>negócio</a:t>
            </a:r>
            <a:r>
              <a:rPr lang="pt-BR" sz="1600" dirty="0"/>
              <a:t>, o que pode ser facilmente comprovado em entrevistas com os profissionais. </a:t>
            </a:r>
            <a:r>
              <a:rPr lang="pt-BR" sz="1600" dirty="0" smtClean="0"/>
              <a:t>Está </a:t>
            </a:r>
            <a:r>
              <a:rPr lang="pt-BR" sz="1600" dirty="0"/>
              <a:t>instalado </a:t>
            </a:r>
            <a:r>
              <a:rPr lang="pt-BR" sz="1600" dirty="0" smtClean="0"/>
              <a:t>em área da </a:t>
            </a:r>
            <a:r>
              <a:rPr lang="pt-BR" sz="1600" dirty="0"/>
              <a:t>secretaria das cidades de onde utiliza a excelente infraestrutura, que inclui </a:t>
            </a:r>
            <a:r>
              <a:rPr lang="pt-BR" sz="1600" dirty="0" smtClean="0"/>
              <a:t>restaurantes, geradores de eletricidade e </a:t>
            </a:r>
            <a:r>
              <a:rPr lang="pt-BR" sz="1600" dirty="0"/>
              <a:t>conjunto de no breaks que garantem a não interrupção das atividades por falta de energia. Os servidores recém admitidos acompanham as atividades dos servidores mais antigos como parte do programa de ambientação.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88944" y="1332037"/>
            <a:ext cx="5152218" cy="64633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dirty="0" smtClean="0"/>
              <a:t>3.1.5 </a:t>
            </a:r>
            <a:r>
              <a:rPr lang="pt-BR" dirty="0"/>
              <a:t>– </a:t>
            </a:r>
            <a:r>
              <a:rPr lang="pt-BR" dirty="0" smtClean="0"/>
              <a:t>O Planejamento </a:t>
            </a:r>
            <a:r>
              <a:rPr lang="pt-BR" dirty="0"/>
              <a:t>estratégico </a:t>
            </a:r>
            <a:r>
              <a:rPr lang="pt-BR" dirty="0" smtClean="0"/>
              <a:t>apresenta continuidade entre o vigente e o anterior.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05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5" grpId="0" animBg="1"/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5446" y="2640375"/>
            <a:ext cx="10716673" cy="70788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4</a:t>
            </a:r>
            <a:r>
              <a:rPr lang="pt-BR" sz="2000" dirty="0"/>
              <a:t>.	</a:t>
            </a:r>
            <a:r>
              <a:rPr lang="pt-BR" sz="2000" dirty="0" smtClean="0"/>
              <a:t>O Tribunal tem no seu Código de Ética </a:t>
            </a:r>
            <a:r>
              <a:rPr lang="pt-BR" sz="2000" dirty="0"/>
              <a:t>medidas corretivas </a:t>
            </a:r>
            <a:r>
              <a:rPr lang="pt-BR" sz="2000" dirty="0" smtClean="0"/>
              <a:t> para aplicar </a:t>
            </a:r>
            <a:r>
              <a:rPr lang="pt-BR" sz="2000" dirty="0"/>
              <a:t>em caso de </a:t>
            </a:r>
            <a:r>
              <a:rPr lang="pt-BR" sz="2000" dirty="0" smtClean="0"/>
              <a:t>violação?</a:t>
            </a:r>
            <a:endParaRPr lang="pt-BR" sz="20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Sim   (   ) – Provavelmente sim   (   ) – Provavelmente não   (   ) – Não   (    ) – Não se </a:t>
            </a:r>
            <a:r>
              <a:rPr lang="pt-BR" sz="2000" dirty="0" smtClean="0"/>
              <a:t>sabe</a:t>
            </a:r>
            <a:endParaRPr lang="pt-BR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8800" y="1333778"/>
            <a:ext cx="628211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Exercício 2 - Fato ou inferência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554" y="3746044"/>
            <a:ext cx="11507607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Em visita ao Tribunal de Contas XX, foram observados os seguintes fatos 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O </a:t>
            </a:r>
            <a:r>
              <a:rPr lang="pt-BR" sz="1600" dirty="0"/>
              <a:t>planejamento estratégico </a:t>
            </a:r>
            <a:r>
              <a:rPr lang="pt-BR" sz="1600" dirty="0" smtClean="0"/>
              <a:t>apresentado tem por volta de 5 indicadores é </a:t>
            </a:r>
            <a:r>
              <a:rPr lang="pt-BR" sz="1600" dirty="0"/>
              <a:t>disponibilizado impresso no TC ficando disponível ao público externo. É refeito a cada 2 anos de maneira a não ficar desatualizado. Perguntado sobre aplicação de medidas corretivas do código de ética, o TC informou que nunca precisou pois nunca ocorreram violações ao mesmo. A pesquisa de jurisprudência por meio de busca textual pode ser feita na planilha de </a:t>
            </a:r>
            <a:r>
              <a:rPr lang="pt-BR" sz="1600" dirty="0" err="1"/>
              <a:t>excel</a:t>
            </a:r>
            <a:r>
              <a:rPr lang="pt-BR" sz="1600" dirty="0"/>
              <a:t> que contém o resumo de todos os processos. Possui procedimentos de trabalho que são instruídos sempre que entra um novo servidor para trabalhar no TC. Todos têm conhecimento dos riscos do </a:t>
            </a:r>
            <a:r>
              <a:rPr lang="pt-BR" sz="1600" dirty="0" smtClean="0"/>
              <a:t>negócio</a:t>
            </a:r>
            <a:r>
              <a:rPr lang="pt-BR" sz="1600" dirty="0"/>
              <a:t>, o que pode ser facilmente comprovado em entrevistas com os profissionais. </a:t>
            </a:r>
            <a:r>
              <a:rPr lang="pt-BR" sz="1600" dirty="0" smtClean="0"/>
              <a:t>Está </a:t>
            </a:r>
            <a:r>
              <a:rPr lang="pt-BR" sz="1600" dirty="0"/>
              <a:t>instalado </a:t>
            </a:r>
            <a:r>
              <a:rPr lang="pt-BR" sz="1600" dirty="0" smtClean="0"/>
              <a:t>em área da </a:t>
            </a:r>
            <a:r>
              <a:rPr lang="pt-BR" sz="1600" dirty="0"/>
              <a:t>secretaria das cidades de onde utiliza a excelente infraestrutura, que inclui </a:t>
            </a:r>
            <a:r>
              <a:rPr lang="pt-BR" sz="1600" dirty="0" smtClean="0"/>
              <a:t>restaurantes, geradores de eletricidade e </a:t>
            </a:r>
            <a:r>
              <a:rPr lang="pt-BR" sz="1600" dirty="0"/>
              <a:t>conjunto de no breaks que garantem a não interrupção das atividades por falta de energia. Os servidores recém admitidos acompanham as atividades dos servidores mais antigos como parte do programa de ambientação.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88944" y="1333777"/>
            <a:ext cx="5152218" cy="64633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dirty="0" smtClean="0"/>
              <a:t>2.3.6 </a:t>
            </a:r>
            <a:r>
              <a:rPr lang="pt-BR" dirty="0"/>
              <a:t>– Adota medidas corretivas em caso de violação do </a:t>
            </a:r>
            <a:r>
              <a:rPr lang="pt-BR" dirty="0" smtClean="0"/>
              <a:t>Código (de Ética)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063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5" grpId="0" animBg="1"/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5446" y="2640375"/>
            <a:ext cx="10716673" cy="70788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5</a:t>
            </a:r>
            <a:r>
              <a:rPr lang="pt-BR" sz="2000" dirty="0"/>
              <a:t>.	</a:t>
            </a:r>
            <a:r>
              <a:rPr lang="pt-BR" sz="2000" dirty="0" smtClean="0"/>
              <a:t>O Tribunal dispõe de sistema informatizado para pesquisa de jurisprudência?</a:t>
            </a:r>
            <a:endParaRPr lang="pt-BR" sz="20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Sim   (   ) – Provavelmente sim   (   ) – Provavelmente não   (   ) – Não   (    ) – Não se </a:t>
            </a:r>
            <a:r>
              <a:rPr lang="pt-BR" sz="2000" dirty="0" smtClean="0"/>
              <a:t>sabe</a:t>
            </a:r>
            <a:endParaRPr lang="pt-BR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8800" y="1333778"/>
            <a:ext cx="628211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Exercício 2 - Fato ou inferência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554" y="3780309"/>
            <a:ext cx="11507607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Em visita ao Tribunal de Contas XX, foram observados os seguintes fatos 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O </a:t>
            </a:r>
            <a:r>
              <a:rPr lang="pt-BR" sz="1600" dirty="0"/>
              <a:t>planejamento estratégico </a:t>
            </a:r>
            <a:r>
              <a:rPr lang="pt-BR" sz="1600" dirty="0" smtClean="0"/>
              <a:t>apresentado tem por volta de 5 indicadores é </a:t>
            </a:r>
            <a:r>
              <a:rPr lang="pt-BR" sz="1600" dirty="0"/>
              <a:t>disponibilizado impresso no TC ficando disponível ao público externo. É refeito a cada 2 anos de maneira a não ficar desatualizado. Perguntado sobre aplicação de medidas corretivas do código de ética, o TC informou que nunca precisou pois nunca ocorreram violações ao mesmo. A pesquisa de jurisprudência por meio de busca textual pode ser feita na planilha de </a:t>
            </a:r>
            <a:r>
              <a:rPr lang="pt-BR" sz="1600" dirty="0" err="1"/>
              <a:t>excel</a:t>
            </a:r>
            <a:r>
              <a:rPr lang="pt-BR" sz="1600" dirty="0"/>
              <a:t> que contém o resumo de todos os processos. Possui procedimentos de trabalho que são instruídos sempre que entra um novo servidor para trabalhar no TC. Todos têm conhecimento dos riscos do </a:t>
            </a:r>
            <a:r>
              <a:rPr lang="pt-BR" sz="1600" dirty="0" smtClean="0"/>
              <a:t>negócio</a:t>
            </a:r>
            <a:r>
              <a:rPr lang="pt-BR" sz="1600" dirty="0"/>
              <a:t>, o que pode ser facilmente comprovado em entrevistas com os profissionais. </a:t>
            </a:r>
            <a:r>
              <a:rPr lang="pt-BR" sz="1600" dirty="0" smtClean="0"/>
              <a:t>Está </a:t>
            </a:r>
            <a:r>
              <a:rPr lang="pt-BR" sz="1600" dirty="0"/>
              <a:t>instalado </a:t>
            </a:r>
            <a:r>
              <a:rPr lang="pt-BR" sz="1600" dirty="0" smtClean="0"/>
              <a:t>em área da </a:t>
            </a:r>
            <a:r>
              <a:rPr lang="pt-BR" sz="1600" dirty="0"/>
              <a:t>secretaria das cidades de onde utiliza a excelente infraestrutura, que inclui </a:t>
            </a:r>
            <a:r>
              <a:rPr lang="pt-BR" sz="1600" dirty="0" smtClean="0"/>
              <a:t>restaurantes, geradores de eletricidade e </a:t>
            </a:r>
            <a:r>
              <a:rPr lang="pt-BR" sz="1600" dirty="0"/>
              <a:t>conjunto de no breaks que garantem a não interrupção das atividades por falta de energia. Os servidores recém admitidos acompanham as atividades dos servidores mais antigos como parte do programa de ambientação.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16935" y="1355844"/>
            <a:ext cx="5580831" cy="120032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dirty="0" smtClean="0"/>
              <a:t>5.4.2 </a:t>
            </a:r>
            <a:r>
              <a:rPr lang="pt-BR" dirty="0"/>
              <a:t>– Dispõe de sistema informatizado que proporcione a pesquisa de jurisprudência por meio de busca textual em toda base de dados, contemplando pesquisa livre e </a:t>
            </a:r>
            <a:r>
              <a:rPr lang="pt-BR" dirty="0" smtClean="0"/>
              <a:t>pesquisa  </a:t>
            </a:r>
            <a:r>
              <a:rPr lang="pt-BR" dirty="0"/>
              <a:t>direcionada </a:t>
            </a:r>
          </a:p>
        </p:txBody>
      </p:sp>
    </p:spTree>
    <p:extLst>
      <p:ext uri="{BB962C8B-B14F-4D97-AF65-F5344CB8AC3E}">
        <p14:creationId xmlns:p14="http://schemas.microsoft.com/office/powerpoint/2010/main" val="29062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5" grpId="0" animBg="1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5446" y="2640375"/>
            <a:ext cx="10716673" cy="70788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6.   </a:t>
            </a:r>
            <a:r>
              <a:rPr lang="pt-BR" sz="2000" dirty="0"/>
              <a:t>A</a:t>
            </a:r>
            <a:r>
              <a:rPr lang="pt-BR" sz="2000" dirty="0" smtClean="0"/>
              <a:t> Ouvidoria possui estrutura física própria? </a:t>
            </a:r>
            <a:endParaRPr lang="pt-BR" sz="2000" dirty="0"/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(   ) – Sim   (   ) – Provavelmente sim   (   ) – Provavelmente não   (   ) – Não   (    ) – Não se sabe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8800" y="1333778"/>
            <a:ext cx="628211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 smtClean="0"/>
              <a:t>Exercício 2 - Fato ou inferência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554" y="3780309"/>
            <a:ext cx="11507607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Em visita ao Tribunal de Contas XX, foram observados os seguintes fatos :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1600" dirty="0" smtClean="0"/>
              <a:t>O </a:t>
            </a:r>
            <a:r>
              <a:rPr lang="pt-BR" sz="1600" dirty="0"/>
              <a:t>planejamento estratégico </a:t>
            </a:r>
            <a:r>
              <a:rPr lang="pt-BR" sz="1600" dirty="0" smtClean="0"/>
              <a:t>apresentado tem por volta de 5 indicadores é </a:t>
            </a:r>
            <a:r>
              <a:rPr lang="pt-BR" sz="1600" dirty="0"/>
              <a:t>disponibilizado impresso no TC ficando disponível ao público externo. É refeito a cada 2 anos de maneira a não ficar desatualizado. Perguntado sobre aplicação de medidas corretivas do código de ética, o TC informou que nunca precisou pois nunca ocorreram violações ao mesmo. A pesquisa de jurisprudência por meio de busca textual pode ser feita na planilha de </a:t>
            </a:r>
            <a:r>
              <a:rPr lang="pt-BR" sz="1600" dirty="0" err="1"/>
              <a:t>excel</a:t>
            </a:r>
            <a:r>
              <a:rPr lang="pt-BR" sz="1600" dirty="0"/>
              <a:t> que contém o resumo de todos os processos. Possui procedimentos de trabalho que são instruídos sempre que entra um novo servidor para trabalhar no TC. Todos têm conhecimento dos riscos do </a:t>
            </a:r>
            <a:r>
              <a:rPr lang="pt-BR" sz="1600" dirty="0" smtClean="0"/>
              <a:t>negócio</a:t>
            </a:r>
            <a:r>
              <a:rPr lang="pt-BR" sz="1600" dirty="0"/>
              <a:t>, o que pode ser facilmente comprovado em entrevistas com os profissionais. </a:t>
            </a:r>
            <a:r>
              <a:rPr lang="pt-BR" sz="1600" dirty="0" smtClean="0"/>
              <a:t>Está </a:t>
            </a:r>
            <a:r>
              <a:rPr lang="pt-BR" sz="1600" dirty="0"/>
              <a:t>instalado </a:t>
            </a:r>
            <a:r>
              <a:rPr lang="pt-BR" sz="1600" dirty="0" smtClean="0"/>
              <a:t>em área da </a:t>
            </a:r>
            <a:r>
              <a:rPr lang="pt-BR" sz="1600" dirty="0"/>
              <a:t>secretaria das cidades de onde utiliza a excelente infraestrutura, que inclui </a:t>
            </a:r>
            <a:r>
              <a:rPr lang="pt-BR" sz="1600" dirty="0" smtClean="0"/>
              <a:t>restaurantes, geradores de eletricidade e </a:t>
            </a:r>
            <a:r>
              <a:rPr lang="pt-BR" sz="1600" dirty="0"/>
              <a:t>conjunto de no breaks que garantem a não interrupção das atividades por falta de energia. Os servidores recém admitidos acompanham as atividades dos servidores mais antigos como parte do programa de ambientação.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88944" y="1333777"/>
            <a:ext cx="5152218" cy="64633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dirty="0"/>
              <a:t>4</a:t>
            </a:r>
            <a:r>
              <a:rPr lang="pt-BR" dirty="0" smtClean="0"/>
              <a:t>.3.2 – A Ouvidoria possui estrutura </a:t>
            </a:r>
            <a:r>
              <a:rPr lang="pt-BR" dirty="0"/>
              <a:t>física </a:t>
            </a:r>
            <a:r>
              <a:rPr lang="pt-BR" dirty="0" smtClean="0"/>
              <a:t>e de pessoal própria, distinta do gabinete do ouvidor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81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5" grpId="0" animBg="1"/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5446" y="1650873"/>
            <a:ext cx="4945385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Julgamento, devido zelo e ceticismo;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Controle de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Gerenciamento de equipes e habilidades;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Risco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Materialidade;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Documentação;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Comunicação.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92767" y="5006186"/>
            <a:ext cx="10992719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b="1" dirty="0"/>
              <a:t>Q</a:t>
            </a:r>
            <a:r>
              <a:rPr lang="pt-BR" sz="3600" b="1" dirty="0" smtClean="0"/>
              <a:t>ual é a fonte deste conjunto de princípios?</a:t>
            </a:r>
          </a:p>
        </p:txBody>
      </p:sp>
    </p:spTree>
    <p:extLst>
      <p:ext uri="{BB962C8B-B14F-4D97-AF65-F5344CB8AC3E}">
        <p14:creationId xmlns:p14="http://schemas.microsoft.com/office/powerpoint/2010/main" val="230730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540271" y="1764085"/>
            <a:ext cx="4945385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Ética e 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Julgamento, devido zelo e ceticismo;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Controle de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Gerenciamento de equipes e habilidades;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Risco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Materialidade;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Documentação;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Comunicação.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133728" y="1771024"/>
            <a:ext cx="4873377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Integridade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Apresentação </a:t>
            </a:r>
            <a:r>
              <a:rPr lang="pt-BR" sz="2000" dirty="0"/>
              <a:t>justa;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Devido cuidado profissional;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Confidencialidade;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Independência;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evidência;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risco</a:t>
            </a:r>
            <a:r>
              <a:rPr lang="pt-BR" sz="2000" dirty="0" smtClean="0"/>
              <a:t>.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2" name="Elipse 1"/>
          <p:cNvSpPr/>
          <p:nvPr/>
        </p:nvSpPr>
        <p:spPr>
          <a:xfrm>
            <a:off x="3204567" y="3420269"/>
            <a:ext cx="2716487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ISSAI 100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9541271" y="1404045"/>
            <a:ext cx="2507655" cy="13681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34EA2"/>
                </a:solidFill>
              </a:rPr>
              <a:t>ISO 19011</a:t>
            </a:r>
            <a:endParaRPr lang="pt-BR" sz="2400" b="1" dirty="0">
              <a:solidFill>
                <a:srgbClr val="034EA2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165239" y="4788421"/>
            <a:ext cx="4873377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4AD20"/>
              </a:buClr>
              <a:buSzPct val="200000"/>
            </a:pPr>
            <a:r>
              <a:rPr lang="pt-BR" sz="3600" dirty="0" smtClean="0"/>
              <a:t>Observe a semelhança com a norma ISO 19011</a:t>
            </a:r>
          </a:p>
        </p:txBody>
      </p:sp>
    </p:spTree>
    <p:extLst>
      <p:ext uri="{BB962C8B-B14F-4D97-AF65-F5344CB8AC3E}">
        <p14:creationId xmlns:p14="http://schemas.microsoft.com/office/powerpoint/2010/main" val="39456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2" grpId="0" animBg="1"/>
      <p:bldP spid="12" grpId="0" animBg="1"/>
      <p:bldP spid="11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4"/>
          <p:cNvSpPr>
            <a:spLocks/>
          </p:cNvSpPr>
          <p:nvPr/>
        </p:nvSpPr>
        <p:spPr bwMode="auto">
          <a:xfrm>
            <a:off x="710088" y="817528"/>
            <a:ext cx="4995709" cy="144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57" tIns="45629" rIns="91257" bIns="4562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2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PT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CONHECIMENTO APLICADO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10089" y="251917"/>
            <a:ext cx="4069975" cy="784646"/>
          </a:xfrm>
          <a:prstGeom prst="rect">
            <a:avLst/>
          </a:prstGeom>
        </p:spPr>
        <p:txBody>
          <a:bodyPr wrap="none" lIns="91257" tIns="45629" rIns="91257" bIns="45629">
            <a:spAutoFit/>
          </a:bodyPr>
          <a:lstStyle/>
          <a:p>
            <a:pPr defTabSz="912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5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MS PGothic" pitchFamily="34" charset="-128"/>
                <a:cs typeface="Tahoma" panose="020B0604030504040204" pitchFamily="34" charset="0"/>
              </a:rPr>
              <a:t>GERAÇÃO DE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0" y="401664"/>
            <a:ext cx="347120" cy="18472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7" tIns="45629" rIns="91257" bIns="45629" anchor="ctr"/>
          <a:lstStyle/>
          <a:p>
            <a:pPr algn="ctr" defTabSz="9125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539401041"/>
              </p:ext>
            </p:extLst>
          </p:nvPr>
        </p:nvGraphicFramePr>
        <p:xfrm>
          <a:off x="3420337" y="2453351"/>
          <a:ext cx="5616878" cy="420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540271" y="3636293"/>
            <a:ext cx="3600399" cy="2016224"/>
            <a:chOff x="540271" y="3636293"/>
            <a:chExt cx="3600399" cy="2016224"/>
          </a:xfrm>
          <a:solidFill>
            <a:schemeClr val="accent1">
              <a:lumMod val="50000"/>
            </a:schemeClr>
          </a:solidFill>
        </p:grpSpPr>
        <p:grpSp>
          <p:nvGrpSpPr>
            <p:cNvPr id="8" name="Grupo 7"/>
            <p:cNvGrpSpPr/>
            <p:nvPr/>
          </p:nvGrpSpPr>
          <p:grpSpPr>
            <a:xfrm>
              <a:off x="540271" y="3636293"/>
              <a:ext cx="3600399" cy="2016224"/>
              <a:chOff x="180231" y="3924325"/>
              <a:chExt cx="4103669" cy="2016224"/>
            </a:xfrm>
            <a:grpFill/>
          </p:grpSpPr>
          <p:sp>
            <p:nvSpPr>
              <p:cNvPr id="7" name="Divisa 6"/>
              <p:cNvSpPr/>
              <p:nvPr/>
            </p:nvSpPr>
            <p:spPr>
              <a:xfrm>
                <a:off x="2328132" y="3924325"/>
                <a:ext cx="1955768" cy="2016224"/>
              </a:xfrm>
              <a:prstGeom prst="chevron">
                <a:avLst>
                  <a:gd name="adj" fmla="val 57954"/>
                </a:avLst>
              </a:prstGeom>
              <a:grp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Seta entalhada para a direita 5"/>
              <p:cNvSpPr/>
              <p:nvPr/>
            </p:nvSpPr>
            <p:spPr>
              <a:xfrm>
                <a:off x="180231" y="3924325"/>
                <a:ext cx="3289495" cy="2016224"/>
              </a:xfrm>
              <a:prstGeom prst="notchedRightArrow">
                <a:avLst>
                  <a:gd name="adj1" fmla="val 77076"/>
                  <a:gd name="adj2" fmla="val 50000"/>
                </a:avLst>
              </a:prstGeom>
              <a:grp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CaixaDeTexto 8"/>
            <p:cNvSpPr txBox="1"/>
            <p:nvPr/>
          </p:nvSpPr>
          <p:spPr>
            <a:xfrm>
              <a:off x="1271756" y="4382795"/>
              <a:ext cx="26853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UNIVERSIDADE</a:t>
              </a:r>
              <a:endParaRPr lang="en-US" sz="28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7957095" y="3636293"/>
            <a:ext cx="3600399" cy="2016224"/>
            <a:chOff x="8101111" y="3636293"/>
            <a:chExt cx="3600399" cy="2016224"/>
          </a:xfrm>
          <a:solidFill>
            <a:schemeClr val="accent1">
              <a:lumMod val="50000"/>
            </a:schemeClr>
          </a:solidFill>
        </p:grpSpPr>
        <p:grpSp>
          <p:nvGrpSpPr>
            <p:cNvPr id="17" name="Grupo 16"/>
            <p:cNvGrpSpPr/>
            <p:nvPr/>
          </p:nvGrpSpPr>
          <p:grpSpPr>
            <a:xfrm flipH="1">
              <a:off x="8101111" y="3636293"/>
              <a:ext cx="3600399" cy="2016224"/>
              <a:chOff x="180231" y="3924325"/>
              <a:chExt cx="4103669" cy="2016224"/>
            </a:xfrm>
            <a:grpFill/>
          </p:grpSpPr>
          <p:sp>
            <p:nvSpPr>
              <p:cNvPr id="18" name="Divisa 17"/>
              <p:cNvSpPr/>
              <p:nvPr/>
            </p:nvSpPr>
            <p:spPr>
              <a:xfrm>
                <a:off x="2328132" y="3924325"/>
                <a:ext cx="1955768" cy="2016224"/>
              </a:xfrm>
              <a:prstGeom prst="chevron">
                <a:avLst>
                  <a:gd name="adj" fmla="val 57954"/>
                </a:avLst>
              </a:prstGeom>
              <a:grpFill/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eta entalhada para a direita 18"/>
              <p:cNvSpPr/>
              <p:nvPr/>
            </p:nvSpPr>
            <p:spPr>
              <a:xfrm>
                <a:off x="180231" y="3924325"/>
                <a:ext cx="3289495" cy="2016224"/>
              </a:xfrm>
              <a:prstGeom prst="notchedRightArrow">
                <a:avLst>
                  <a:gd name="adj1" fmla="val 77076"/>
                  <a:gd name="adj2" fmla="val 50000"/>
                </a:avLst>
              </a:prstGeom>
              <a:grp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CaixaDeTexto 19"/>
            <p:cNvSpPr txBox="1"/>
            <p:nvPr/>
          </p:nvSpPr>
          <p:spPr>
            <a:xfrm flipH="1">
              <a:off x="8965207" y="4382795"/>
              <a:ext cx="2063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MERCADO</a:t>
              </a:r>
              <a:endParaRPr lang="en-US" sz="28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705798" y="0"/>
            <a:ext cx="6463977" cy="2880310"/>
            <a:chOff x="5705798" y="0"/>
            <a:chExt cx="6463977" cy="2880310"/>
          </a:xfrm>
        </p:grpSpPr>
        <p:pic>
          <p:nvPicPr>
            <p:cNvPr id="26" name="Imagem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798" y="0"/>
              <a:ext cx="6463977" cy="288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m 5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634"/>
            <a:stretch/>
          </p:blipFill>
          <p:spPr bwMode="auto">
            <a:xfrm>
              <a:off x="5720459" y="0"/>
              <a:ext cx="1251842" cy="288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tângulo 22"/>
          <p:cNvSpPr/>
          <p:nvPr/>
        </p:nvSpPr>
        <p:spPr>
          <a:xfrm>
            <a:off x="12082995" y="2870828"/>
            <a:ext cx="86780" cy="3832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7" tIns="45629" rIns="91257" bIns="45629" anchor="ctr"/>
          <a:lstStyle/>
          <a:p>
            <a:pPr algn="ctr" defTabSz="9125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22" name="Forma livre 21"/>
          <p:cNvSpPr/>
          <p:nvPr/>
        </p:nvSpPr>
        <p:spPr>
          <a:xfrm>
            <a:off x="972319" y="6429296"/>
            <a:ext cx="11232107" cy="259308"/>
          </a:xfrm>
          <a:custGeom>
            <a:avLst/>
            <a:gdLst>
              <a:gd name="connsiteX0" fmla="*/ 122830 w 11232107"/>
              <a:gd name="connsiteY0" fmla="*/ 0 h 259308"/>
              <a:gd name="connsiteX1" fmla="*/ 0 w 11232107"/>
              <a:gd name="connsiteY1" fmla="*/ 245660 h 259308"/>
              <a:gd name="connsiteX2" fmla="*/ 11204812 w 11232107"/>
              <a:gd name="connsiteY2" fmla="*/ 259308 h 259308"/>
              <a:gd name="connsiteX3" fmla="*/ 11232107 w 11232107"/>
              <a:gd name="connsiteY3" fmla="*/ 13648 h 259308"/>
              <a:gd name="connsiteX4" fmla="*/ 122830 w 11232107"/>
              <a:gd name="connsiteY4" fmla="*/ 0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2107" h="259308">
                <a:moveTo>
                  <a:pt x="122830" y="0"/>
                </a:moveTo>
                <a:lnTo>
                  <a:pt x="0" y="245660"/>
                </a:lnTo>
                <a:lnTo>
                  <a:pt x="11204812" y="259308"/>
                </a:lnTo>
                <a:lnTo>
                  <a:pt x="11232107" y="13648"/>
                </a:lnTo>
                <a:lnTo>
                  <a:pt x="12283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 descr="Logo_FVanzolini_Vertic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99" y="6277970"/>
            <a:ext cx="947938" cy="454667"/>
          </a:xfrm>
          <a:prstGeom prst="rect">
            <a:avLst/>
          </a:prstGeom>
        </p:spPr>
      </p:pic>
      <p:sp>
        <p:nvSpPr>
          <p:cNvPr id="29" name="Espaço Reservado para Número de Slide 3"/>
          <p:cNvSpPr txBox="1">
            <a:spLocks/>
          </p:cNvSpPr>
          <p:nvPr/>
        </p:nvSpPr>
        <p:spPr>
          <a:xfrm>
            <a:off x="11352119" y="6372597"/>
            <a:ext cx="817656" cy="36419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32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61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9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523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15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784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415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047" algn="l" defTabSz="4566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10A4225-9992-43E0-9988-F64F91F5CEAD}" type="slidenum">
              <a:rPr lang="pt-BR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pt-BR">
              <a:solidFill>
                <a:schemeClr val="bg1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1127708" y="6431888"/>
            <a:ext cx="978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A Fundação Vanzolini como Organismo de Certificação do MMD-TC 2019</a:t>
            </a:r>
          </a:p>
        </p:txBody>
      </p:sp>
    </p:spTree>
    <p:extLst>
      <p:ext uri="{BB962C8B-B14F-4D97-AF65-F5344CB8AC3E}">
        <p14:creationId xmlns:p14="http://schemas.microsoft.com/office/powerpoint/2010/main" val="3342496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0" grpId="0" animBg="1"/>
      <p:bldGraphic spid="4" grpId="0">
        <p:bldAsOne/>
      </p:bldGraphic>
      <p:bldP spid="2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635446" y="1332037"/>
            <a:ext cx="4945385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/>
              <a:t>Ética e 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Julgamento, devido zelo e ceticismo;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Controle de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Gerenciamento de equipes e habilidades;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Risco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Materialidade;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Documentação;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Comunicação.</a:t>
            </a:r>
          </a:p>
        </p:txBody>
      </p:sp>
      <p:sp>
        <p:nvSpPr>
          <p:cNvPr id="2" name="Elipse 1"/>
          <p:cNvSpPr/>
          <p:nvPr/>
        </p:nvSpPr>
        <p:spPr>
          <a:xfrm>
            <a:off x="3783981" y="2988221"/>
            <a:ext cx="223224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ISSAI 100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574183" y="2268141"/>
            <a:ext cx="5112568" cy="25038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pt-BR" sz="2400" b="1" dirty="0" smtClean="0"/>
              <a:t>ÉTICA E INDEPENDÊNCIA</a:t>
            </a:r>
          </a:p>
          <a:p>
            <a:pPr algn="ctr"/>
            <a:endParaRPr lang="pt-BR" sz="24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Cumprir exigências éticas relevantes.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Ser independente.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Princípios éticos incorporados ao comportamento profissional do auditor (políticas etc.).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35446" y="4644405"/>
            <a:ext cx="4945385" cy="118566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pt-BR" sz="2200" dirty="0"/>
              <a:t>D</a:t>
            </a:r>
            <a:r>
              <a:rPr lang="pt-BR" sz="2200" dirty="0" smtClean="0"/>
              <a:t>evem </a:t>
            </a:r>
            <a:r>
              <a:rPr lang="pt-BR" sz="2200" b="1" dirty="0" smtClean="0"/>
              <a:t>manter-se</a:t>
            </a:r>
            <a:r>
              <a:rPr lang="pt-BR" sz="2200" dirty="0" smtClean="0"/>
              <a:t> </a:t>
            </a:r>
            <a:r>
              <a:rPr lang="pt-BR" sz="2200" b="1" dirty="0" smtClean="0"/>
              <a:t>independentes</a:t>
            </a:r>
            <a:r>
              <a:rPr lang="pt-BR" sz="2200" dirty="0" smtClean="0"/>
              <a:t>, de modo que os relatórios sejam imparciais e sejam </a:t>
            </a:r>
            <a:r>
              <a:rPr lang="pt-BR" sz="2200" b="1" dirty="0" smtClean="0"/>
              <a:t>vistos</a:t>
            </a:r>
            <a:r>
              <a:rPr lang="pt-BR" sz="2200" dirty="0" smtClean="0"/>
              <a:t> </a:t>
            </a:r>
            <a:r>
              <a:rPr lang="pt-BR" sz="2200" b="1" dirty="0" smtClean="0"/>
              <a:t>como</a:t>
            </a:r>
            <a:r>
              <a:rPr lang="pt-BR" sz="2200" dirty="0" smtClean="0"/>
              <a:t> </a:t>
            </a:r>
            <a:r>
              <a:rPr lang="pt-BR" sz="2200" b="1" dirty="0" smtClean="0"/>
              <a:t>tal</a:t>
            </a:r>
            <a:r>
              <a:rPr lang="pt-BR" sz="2200" dirty="0" smtClean="0"/>
              <a:t> pelos usuários.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976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5" grpId="0" animBg="1"/>
      <p:bldP spid="11" grpId="0"/>
      <p:bldP spid="1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324247" y="1188021"/>
            <a:ext cx="4945385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Ética e 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/>
              <a:t>Julgamento, devido zelo e ceticismo;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Controle de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Gerenciamento de equipes e habilidades;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Risco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Materialidade;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Documentação;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Comunicação.</a:t>
            </a:r>
          </a:p>
        </p:txBody>
      </p:sp>
      <p:sp>
        <p:nvSpPr>
          <p:cNvPr id="2" name="Elipse 1"/>
          <p:cNvSpPr/>
          <p:nvPr/>
        </p:nvSpPr>
        <p:spPr>
          <a:xfrm>
            <a:off x="3472782" y="2844205"/>
            <a:ext cx="223224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ISSAI 100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777038" y="1116013"/>
            <a:ext cx="6140497" cy="302433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pt-BR" sz="2400" b="1" dirty="0"/>
              <a:t>JULGAMENTO, DEVIDO ZELO E CETICISMO PROFISSIONAIS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Manter comportamento </a:t>
            </a:r>
            <a:r>
              <a:rPr lang="pt-BR" sz="2400" dirty="0"/>
              <a:t>profissional apropriado, </a:t>
            </a:r>
            <a:endParaRPr lang="pt-BR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Aplicar ceticismo </a:t>
            </a:r>
            <a:r>
              <a:rPr lang="pt-BR" sz="2400" dirty="0"/>
              <a:t>profissional e julgamento </a:t>
            </a:r>
            <a:r>
              <a:rPr lang="pt-BR" sz="2400" dirty="0" smtClean="0"/>
              <a:t>profissional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Exercer devido </a:t>
            </a:r>
            <a:r>
              <a:rPr lang="pt-BR" sz="2400" dirty="0"/>
              <a:t>zelo ao longo de toda a auditoria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24247" y="4572396"/>
            <a:ext cx="11593288" cy="151216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pt-BR" sz="2400" dirty="0" smtClean="0"/>
              <a:t>Ceticismo </a:t>
            </a:r>
            <a:r>
              <a:rPr lang="pt-BR" sz="2400" dirty="0"/>
              <a:t>profissional significa manter distanciamento profissional e uma atitude alerta e questionadora quando avalia a suficiência e adequação da evidência obtida ao longo da auditoria. Também significa manter a mente aberta e receptiva a pontos de vista e argumentos.</a:t>
            </a:r>
          </a:p>
        </p:txBody>
      </p:sp>
    </p:spTree>
    <p:extLst>
      <p:ext uri="{BB962C8B-B14F-4D97-AF65-F5344CB8AC3E}">
        <p14:creationId xmlns:p14="http://schemas.microsoft.com/office/powerpoint/2010/main" val="382404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5" grpId="0" animBg="1"/>
      <p:bldP spid="12" grpId="0"/>
      <p:bldP spid="1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635446" y="1548061"/>
            <a:ext cx="4945385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Ética e 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Julgamento, devido zelo e ceticismo;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/>
              <a:t>Controle de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Gerenciamento de equipes e habilidades;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Risco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Materialidade;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Documentação;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Comunicação.</a:t>
            </a:r>
          </a:p>
        </p:txBody>
      </p:sp>
      <p:sp>
        <p:nvSpPr>
          <p:cNvPr id="2" name="Elipse 1"/>
          <p:cNvSpPr/>
          <p:nvPr/>
        </p:nvSpPr>
        <p:spPr>
          <a:xfrm>
            <a:off x="3783981" y="3204245"/>
            <a:ext cx="223224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ISSAI 100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574183" y="1548062"/>
            <a:ext cx="5112568" cy="223224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pt-BR" sz="2400" b="1" dirty="0"/>
              <a:t>CONTROLE DE </a:t>
            </a:r>
            <a:r>
              <a:rPr lang="pt-BR" sz="2400" b="1" dirty="0" smtClean="0"/>
              <a:t>QUALIDADE</a:t>
            </a:r>
          </a:p>
          <a:p>
            <a:pPr algn="ctr"/>
            <a:endParaRPr lang="pt-BR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Realizar </a:t>
            </a:r>
            <a:r>
              <a:rPr lang="pt-BR" sz="2400" dirty="0"/>
              <a:t>a auditoria em conformidade com as normas profissionais de controle de qualidade</a:t>
            </a:r>
            <a:r>
              <a:rPr lang="pt-BR" sz="2400" dirty="0" smtClean="0"/>
              <a:t>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35446" y="4716413"/>
            <a:ext cx="11051305" cy="122413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pt-BR" sz="2400" dirty="0" smtClean="0"/>
              <a:t>Os </a:t>
            </a:r>
            <a:r>
              <a:rPr lang="pt-BR" sz="2400" dirty="0"/>
              <a:t>procedimentos de controle de qualidade devem abranger questões tais como a direção, a revisão e a supervisão do processo de auditoria e a necessidade de consulta a fim de alcançar decisões em assuntos difíceis e controversos.</a:t>
            </a:r>
          </a:p>
        </p:txBody>
      </p:sp>
    </p:spTree>
    <p:extLst>
      <p:ext uri="{BB962C8B-B14F-4D97-AF65-F5344CB8AC3E}">
        <p14:creationId xmlns:p14="http://schemas.microsoft.com/office/powerpoint/2010/main" val="109303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5" grpId="0" animBg="1"/>
      <p:bldP spid="11" grpId="0"/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635446" y="1332037"/>
            <a:ext cx="5089401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Ética e 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Julgamento, devido zelo e ceticismo;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Controle de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/>
              <a:t>Gerenciamento de equipes e habilidades;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Risco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Materialidade;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Documentação;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Comunicação.</a:t>
            </a:r>
          </a:p>
        </p:txBody>
      </p:sp>
      <p:sp>
        <p:nvSpPr>
          <p:cNvPr id="2" name="Elipse 1"/>
          <p:cNvSpPr/>
          <p:nvPr/>
        </p:nvSpPr>
        <p:spPr>
          <a:xfrm>
            <a:off x="3783981" y="2988221"/>
            <a:ext cx="223224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ISSAI 100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372919" y="1332037"/>
            <a:ext cx="5544616" cy="489654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pt-BR" sz="2400" b="1" dirty="0"/>
              <a:t>GERENCIAMENTO DE EQUIPES E HABILIDADES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Os auditores devem possuir ou ter acesso às habilidades necessárias. </a:t>
            </a:r>
            <a:endParaRPr lang="pt-BR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Isso </a:t>
            </a:r>
            <a:r>
              <a:rPr lang="pt-BR" sz="2400" dirty="0"/>
              <a:t>inclui, coletivamente para os membros da equipe, a compreensão e a experiência prática acerca do tipo de auditoria que está sendo realizada, a familiaridade com as normas e a legislação aplicáveis, entendimento das operações da entidade e habilidade e experiência para exercer o julgamento profissional.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5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5" grpId="0" animBg="1"/>
      <p:bldP spid="1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635446" y="1217876"/>
            <a:ext cx="4945385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Ética e 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Julgamento, devido zelo e ceticismo;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Controle de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Gerenciamento de equipes e habilidades;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/>
              <a:t>Risco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Materialidade;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Documentação;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Comunicação.</a:t>
            </a:r>
          </a:p>
        </p:txBody>
      </p:sp>
      <p:sp>
        <p:nvSpPr>
          <p:cNvPr id="2" name="Elipse 1"/>
          <p:cNvSpPr/>
          <p:nvPr/>
        </p:nvSpPr>
        <p:spPr>
          <a:xfrm>
            <a:off x="3783981" y="2874060"/>
            <a:ext cx="223224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ISSAI 100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574183" y="2196132"/>
            <a:ext cx="5112568" cy="29649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pt-BR" sz="2400" b="1" dirty="0"/>
              <a:t>RISCO DA </a:t>
            </a:r>
            <a:r>
              <a:rPr lang="pt-BR" sz="2400" b="1" dirty="0" smtClean="0"/>
              <a:t>AUDITORIA</a:t>
            </a:r>
          </a:p>
          <a:p>
            <a:pPr algn="ctr"/>
            <a:endParaRPr lang="pt-BR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Gerenciar </a:t>
            </a:r>
            <a:r>
              <a:rPr lang="pt-BR" sz="2400" dirty="0"/>
              <a:t>os riscos de fornecer um relatório que seja inadequado nas circunstâncias da </a:t>
            </a:r>
            <a:r>
              <a:rPr lang="pt-BR" sz="2400" dirty="0" smtClean="0"/>
              <a:t>auditoria.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Executar </a:t>
            </a:r>
            <a:r>
              <a:rPr lang="pt-BR" sz="2400" dirty="0"/>
              <a:t>procedimentos para reduzir ou administrar o risco de chegar a conclusões </a:t>
            </a:r>
            <a:r>
              <a:rPr lang="pt-BR" sz="2400" dirty="0" smtClean="0"/>
              <a:t>inadequadas.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35446" y="4212358"/>
            <a:ext cx="4945385" cy="189747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just"/>
            <a:r>
              <a:rPr lang="pt-BR" sz="2400" dirty="0" smtClean="0"/>
              <a:t>Reconhecer </a:t>
            </a:r>
            <a:r>
              <a:rPr lang="pt-BR" sz="2400" dirty="0"/>
              <a:t>que as limitações inerentes a todas as auditorias significam que uma auditoria nunca pode fornecer absoluta certeza da condição objeto.</a:t>
            </a:r>
          </a:p>
        </p:txBody>
      </p:sp>
    </p:spTree>
    <p:extLst>
      <p:ext uri="{BB962C8B-B14F-4D97-AF65-F5344CB8AC3E}">
        <p14:creationId xmlns:p14="http://schemas.microsoft.com/office/powerpoint/2010/main" val="194991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5" grpId="0" animBg="1"/>
      <p:bldP spid="12" grpId="0"/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635446" y="1764084"/>
            <a:ext cx="4945385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Ética e 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Julgamento, devido zelo e ceticismo;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Controle de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Gerenciamento de equipes e habilidades;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Risco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/>
              <a:t>Materialidade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Documentação;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Comunicação.</a:t>
            </a:r>
          </a:p>
        </p:txBody>
      </p:sp>
      <p:sp>
        <p:nvSpPr>
          <p:cNvPr id="2" name="Elipse 1"/>
          <p:cNvSpPr/>
          <p:nvPr/>
        </p:nvSpPr>
        <p:spPr>
          <a:xfrm>
            <a:off x="3783981" y="3420268"/>
            <a:ext cx="223224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ISSAI 100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574183" y="1764085"/>
            <a:ext cx="51125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pt-BR" sz="2400" b="1" dirty="0" smtClean="0"/>
              <a:t>MATERIALIDADE</a:t>
            </a:r>
          </a:p>
          <a:p>
            <a:pPr algn="ctr"/>
            <a:endParaRPr lang="pt-BR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C</a:t>
            </a:r>
            <a:r>
              <a:rPr lang="pt-BR" sz="2400" dirty="0" smtClean="0"/>
              <a:t>onsiderar </a:t>
            </a:r>
            <a:r>
              <a:rPr lang="pt-BR" sz="2400" dirty="0"/>
              <a:t>a materialidade durante todo o processo de auditoria. </a:t>
            </a:r>
            <a:endParaRPr lang="pt-BR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Uma </a:t>
            </a:r>
            <a:r>
              <a:rPr lang="pt-BR" sz="2400" dirty="0"/>
              <a:t>questão pode ser julgada material se o seu conhecimento é susceptível de influenciar as decisões dos usuários previstos. </a:t>
            </a:r>
            <a:endParaRPr lang="pt-BR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Uma </a:t>
            </a:r>
            <a:r>
              <a:rPr lang="pt-BR" sz="2400" dirty="0"/>
              <a:t>questão também pode ser material por causa do contexto em que ela ocorre.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1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5" grpId="0" animBg="1"/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76" y="1501494"/>
            <a:ext cx="5112568" cy="33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35446" y="1548061"/>
            <a:ext cx="4945385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Ética e 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Julgamento, devido zelo e ceticismo;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Controle de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Gerenciamento de equipes e habilidades;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Risco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Materialidade;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/>
              <a:t>Documentação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Comunicação.</a:t>
            </a:r>
          </a:p>
        </p:txBody>
      </p:sp>
      <p:sp>
        <p:nvSpPr>
          <p:cNvPr id="2" name="Elipse 1"/>
          <p:cNvSpPr/>
          <p:nvPr/>
        </p:nvSpPr>
        <p:spPr>
          <a:xfrm>
            <a:off x="3783981" y="3204245"/>
            <a:ext cx="223224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ISSAI 100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616475" y="4045722"/>
            <a:ext cx="5112568" cy="223224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pt-BR" sz="2400" b="1" dirty="0" smtClean="0"/>
              <a:t>DOCUMENTAÇÃO</a:t>
            </a:r>
          </a:p>
          <a:p>
            <a:pPr algn="just"/>
            <a:r>
              <a:rPr lang="pt-BR" sz="2400" dirty="0" smtClean="0"/>
              <a:t>Preparar documentação de auditoria suficientemente detalhada para fornecer uma compreensão clara do trabalho realizado, da evidência obtida e da conclusões alcançadas.</a:t>
            </a:r>
            <a:endParaRPr lang="pt-BR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5" grpId="0" animBg="1"/>
      <p:bldP spid="1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635446" y="1217876"/>
            <a:ext cx="4945385" cy="255454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Ética e Independência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Julgamento, devido zelo e ceticismo;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Controle de qualidade;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Gerenciamento de equipes e habilidades;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Risco de auditoria;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Materialidade;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Documentação;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/>
              <a:t>Comunicação</a:t>
            </a:r>
            <a:r>
              <a:rPr lang="pt-BR" sz="2000" dirty="0"/>
              <a:t>.</a:t>
            </a:r>
          </a:p>
        </p:txBody>
      </p:sp>
      <p:sp>
        <p:nvSpPr>
          <p:cNvPr id="2" name="Elipse 1"/>
          <p:cNvSpPr/>
          <p:nvPr/>
        </p:nvSpPr>
        <p:spPr>
          <a:xfrm>
            <a:off x="3783981" y="2874060"/>
            <a:ext cx="223224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rgbClr val="FFFF00"/>
                </a:solidFill>
              </a:rPr>
              <a:t>ISSAI 100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605055" y="1217876"/>
            <a:ext cx="5112568" cy="421861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pt-BR" sz="2400" b="1" dirty="0"/>
              <a:t>COMUNICAÇÃO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Estabelecer </a:t>
            </a:r>
            <a:r>
              <a:rPr lang="pt-BR" sz="2400" dirty="0"/>
              <a:t>uma comunicação eficaz durante todo o processo de auditoria</a:t>
            </a:r>
            <a:r>
              <a:rPr lang="pt-BR" sz="24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Incluir </a:t>
            </a:r>
            <a:r>
              <a:rPr lang="pt-BR" sz="2400" dirty="0"/>
              <a:t>a obtenção de informação relevante para a auditoria e a disponibilização oportuna de observações e achados de auditoria à administração e aos responsáveis pela governança durante o trabalho.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604" y="4068341"/>
            <a:ext cx="282906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9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5" grpId="0" animBg="1"/>
      <p:bldP spid="1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228903" y="2109604"/>
            <a:ext cx="4873377" cy="224676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Integridade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Apresentação </a:t>
            </a:r>
            <a:r>
              <a:rPr lang="pt-BR" sz="2000" dirty="0"/>
              <a:t>justa;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Devido cuidado profissional;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Confidencialidade;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Independência;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evidência;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risco</a:t>
            </a:r>
            <a:r>
              <a:rPr lang="pt-BR" sz="2000" dirty="0" smtClean="0"/>
              <a:t>.</a:t>
            </a:r>
          </a:p>
        </p:txBody>
      </p:sp>
      <p:sp>
        <p:nvSpPr>
          <p:cNvPr id="12" name="Elipse 11"/>
          <p:cNvSpPr/>
          <p:nvPr/>
        </p:nvSpPr>
        <p:spPr>
          <a:xfrm>
            <a:off x="9757295" y="1332037"/>
            <a:ext cx="2232248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34EA2"/>
                </a:solidFill>
              </a:rPr>
              <a:t>ISO 19011</a:t>
            </a:r>
            <a:endParaRPr lang="pt-BR" sz="2400" b="1" dirty="0">
              <a:solidFill>
                <a:srgbClr val="034EA2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 t="26231" r="23529"/>
          <a:stretch/>
        </p:blipFill>
        <p:spPr bwMode="auto">
          <a:xfrm>
            <a:off x="872490" y="575795"/>
            <a:ext cx="3988261" cy="564212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47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6468094" y="1965588"/>
            <a:ext cx="4873377" cy="2246769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rgbClr val="FF0000"/>
                </a:solidFill>
              </a:rPr>
              <a:t>Integridade</a:t>
            </a:r>
            <a:r>
              <a:rPr lang="pt-BR" sz="2000" dirty="0"/>
              <a:t>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 smtClean="0"/>
              <a:t>Apresentação </a:t>
            </a:r>
            <a:r>
              <a:rPr lang="pt-BR" sz="2000" dirty="0"/>
              <a:t>justa;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Devido cuidado profissional;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Confidencialidade;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Independência;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evidência;</a:t>
            </a:r>
          </a:p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dirty="0"/>
              <a:t>Abordagem baseada em risco</a:t>
            </a:r>
            <a:r>
              <a:rPr lang="pt-BR" sz="2000" dirty="0" smtClean="0"/>
              <a:t>.</a:t>
            </a:r>
          </a:p>
        </p:txBody>
      </p:sp>
      <p:sp>
        <p:nvSpPr>
          <p:cNvPr id="12" name="Elipse 11"/>
          <p:cNvSpPr/>
          <p:nvPr/>
        </p:nvSpPr>
        <p:spPr>
          <a:xfrm>
            <a:off x="9757295" y="1332037"/>
            <a:ext cx="2232248" cy="1152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34EA2"/>
                </a:solidFill>
              </a:rPr>
              <a:t>ISO 19011</a:t>
            </a:r>
            <a:endParaRPr lang="pt-BR" sz="2400" b="1" dirty="0">
              <a:solidFill>
                <a:srgbClr val="034EA2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86343" y="572081"/>
            <a:ext cx="4873377" cy="70788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4AD20"/>
              </a:buClr>
              <a:buSzPct val="200000"/>
              <a:buFont typeface="Arial" panose="020B0604020202020204" pitchFamily="34" charset="0"/>
              <a:buChar char="•"/>
            </a:pPr>
            <a:r>
              <a:rPr lang="pt-BR" sz="2000" b="1" dirty="0" smtClean="0"/>
              <a:t>Integridade</a:t>
            </a:r>
            <a:r>
              <a:rPr lang="pt-BR" sz="2000" dirty="0" smtClean="0"/>
              <a:t>: Fundamento do profissionalismo</a:t>
            </a:r>
            <a:endParaRPr lang="pt-BR" sz="2000" dirty="0"/>
          </a:p>
        </p:txBody>
      </p:sp>
      <p:sp>
        <p:nvSpPr>
          <p:cNvPr id="2" name="Retângulo 1"/>
          <p:cNvSpPr/>
          <p:nvPr/>
        </p:nvSpPr>
        <p:spPr>
          <a:xfrm>
            <a:off x="492768" y="5004445"/>
            <a:ext cx="10865776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just"/>
            <a:r>
              <a:rPr lang="pt-BR" dirty="0"/>
              <a:t>Este item aborda </a:t>
            </a:r>
            <a:r>
              <a:rPr lang="pt-BR" dirty="0" smtClean="0"/>
              <a:t>questões </a:t>
            </a:r>
            <a:r>
              <a:rPr lang="pt-BR" dirty="0"/>
              <a:t>de </a:t>
            </a:r>
            <a:r>
              <a:rPr lang="pt-BR" b="1" dirty="0"/>
              <a:t>idoneidade</a:t>
            </a:r>
            <a:r>
              <a:rPr lang="pt-BR" dirty="0"/>
              <a:t> da equipe de auditores, bem como as características </a:t>
            </a:r>
            <a:r>
              <a:rPr lang="pt-BR" dirty="0" smtClean="0"/>
              <a:t>de </a:t>
            </a:r>
            <a:r>
              <a:rPr lang="pt-BR" dirty="0"/>
              <a:t>cada um (honestidade, responsabilidade, dedicação), executando as auditorias de forma correta, mantendo a </a:t>
            </a:r>
            <a:r>
              <a:rPr lang="pt-BR" b="1" dirty="0"/>
              <a:t>imparcialidade e sem desigualdades</a:t>
            </a:r>
            <a:r>
              <a:rPr lang="pt-BR" dirty="0"/>
              <a:t>, observando inclusive possíveis </a:t>
            </a:r>
            <a:r>
              <a:rPr lang="pt-BR" dirty="0" smtClean="0"/>
              <a:t>influências </a:t>
            </a:r>
            <a:r>
              <a:rPr lang="pt-BR" dirty="0"/>
              <a:t>por parte dos auditados.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108138" y="225"/>
            <a:ext cx="908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PRINCÍPIOS GERAIS DE AUDITORIA </a:t>
            </a:r>
          </a:p>
          <a:p>
            <a:pPr algn="r"/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APLICÁVEIS </a:t>
            </a:r>
            <a:r>
              <a:rPr lang="pt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pt-B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AVALIAÇÃO DO MMD-TC</a:t>
            </a:r>
            <a:endParaRPr 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67" y="1965588"/>
            <a:ext cx="258249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3" y="1965588"/>
            <a:ext cx="3457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5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1" grpId="0" animBg="1"/>
      <p:bldP spid="2" grpId="0" animBg="1"/>
      <p:bldP spid="13" grpId="0"/>
    </p:bldLst>
  </p:timing>
</p:sld>
</file>

<file path=ppt/theme/theme1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22713</TotalTime>
  <Words>11565</Words>
  <Application>Microsoft Office PowerPoint</Application>
  <PresentationFormat>Personalizar</PresentationFormat>
  <Paragraphs>1524</Paragraphs>
  <Slides>151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151</vt:i4>
      </vt:variant>
    </vt:vector>
  </HeadingPairs>
  <TitlesOfParts>
    <vt:vector size="155" baseType="lpstr">
      <vt:lpstr>2_Tema do Office</vt:lpstr>
      <vt:lpstr>1_Tema do Office</vt:lpstr>
      <vt:lpstr>Documento do Microsoft Word 97 - 2003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Histórico da Certificação na Fundação Vanzolini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institucional</dc:title>
  <dc:creator>Roberto Alonso</dc:creator>
  <cp:keywords>Institucional</cp:keywords>
  <cp:lastModifiedBy>Leopoldo Luz</cp:lastModifiedBy>
  <cp:revision>514</cp:revision>
  <cp:lastPrinted>2019-04-23T00:11:13Z</cp:lastPrinted>
  <dcterms:created xsi:type="dcterms:W3CDTF">2010-12-23T13:31:12Z</dcterms:created>
  <dcterms:modified xsi:type="dcterms:W3CDTF">2019-06-21T15:29:59Z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